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0" r:id="rId2"/>
    <p:sldId id="273" r:id="rId3"/>
    <p:sldId id="267" r:id="rId4"/>
    <p:sldId id="275" r:id="rId5"/>
    <p:sldId id="292" r:id="rId6"/>
    <p:sldId id="289" r:id="rId7"/>
    <p:sldId id="276" r:id="rId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3">
          <p15:clr>
            <a:srgbClr val="A4A3A4"/>
          </p15:clr>
        </p15:guide>
        <p15:guide id="2" pos="173">
          <p15:clr>
            <a:srgbClr val="A4A3A4"/>
          </p15:clr>
        </p15:guide>
        <p15:guide id="3" pos="3788">
          <p15:clr>
            <a:srgbClr val="A4A3A4"/>
          </p15:clr>
        </p15:guide>
        <p15:guide id="4" pos="55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7635"/>
    <a:srgbClr val="009A46"/>
    <a:srgbClr val="009E47"/>
    <a:srgbClr val="FFFF00"/>
    <a:srgbClr val="7080A1"/>
    <a:srgbClr val="00863D"/>
    <a:srgbClr val="B1B9C7"/>
    <a:srgbClr val="FFC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7" autoAdjust="0"/>
    <p:restoredTop sz="91188" autoAdjust="0"/>
  </p:normalViewPr>
  <p:slideViewPr>
    <p:cSldViewPr snapToGrid="0">
      <p:cViewPr varScale="1">
        <p:scale>
          <a:sx n="54" d="100"/>
          <a:sy n="54" d="100"/>
        </p:scale>
        <p:origin x="1118" y="43"/>
      </p:cViewPr>
      <p:guideLst>
        <p:guide orient="horz" pos="4113"/>
        <p:guide pos="173"/>
        <p:guide pos="3788"/>
        <p:guide pos="5597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43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Neighborhoods</c:v>
                </c:pt>
              </c:strCache>
            </c:strRef>
          </c:tx>
          <c:explosion val="6"/>
          <c:dPt>
            <c:idx val="0"/>
            <c:bubble3D val="0"/>
            <c:explosion val="2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AB-4D3D-853B-1A278D124D6A}"/>
              </c:ext>
            </c:extLst>
          </c:dPt>
          <c:dPt>
            <c:idx val="1"/>
            <c:bubble3D val="0"/>
            <c:explosion val="3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9AB-4D3D-853B-1A278D124D6A}"/>
              </c:ext>
            </c:extLst>
          </c:dPt>
          <c:dPt>
            <c:idx val="2"/>
            <c:bubble3D val="0"/>
            <c:explosion val="3"/>
            <c:spPr>
              <a:solidFill>
                <a:schemeClr val="accent3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AB-4D3D-853B-1A278D124D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69-4EC2-AA54-CED1B57B54A7}"/>
              </c:ext>
            </c:extLst>
          </c:dPt>
          <c:dLbls>
            <c:dLbl>
              <c:idx val="2"/>
              <c:layout>
                <c:manualLayout>
                  <c:x val="4.0304464826736761E-2"/>
                  <c:y val="5.434441248574156E-3"/>
                </c:manualLayout>
              </c:layout>
              <c:tx>
                <c:rich>
                  <a:bodyPr/>
                  <a:lstStyle/>
                  <a:p>
                    <a:fld id="{F533AE28-F73E-4F14-9B67-AFE8983D1E86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9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47141742813737"/>
                      <c:h val="0.181874895305150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AB-4D3D-853B-1A278D124D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Firewise-Austin</c:v>
                </c:pt>
                <c:pt idx="1">
                  <c:v>Firewise-Travis Co.</c:v>
                </c:pt>
                <c:pt idx="2">
                  <c:v>Aspirants-Austin</c:v>
                </c:pt>
                <c:pt idx="3">
                  <c:v>Aspirants-Travis Co.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</c:v>
                </c:pt>
                <c:pt idx="1">
                  <c:v>3</c:v>
                </c:pt>
                <c:pt idx="2">
                  <c:v>9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AB-4D3D-853B-1A278D124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12700"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27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EE-481A-AD72-CE28DC18952A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27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EE-481A-AD72-CE28DC1895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Charts'!$J$9:$J$10</c:f>
              <c:strCache>
                <c:ptCount val="2"/>
                <c:pt idx="0">
                  <c:v>Not WUI</c:v>
                </c:pt>
                <c:pt idx="1">
                  <c:v>WUI</c:v>
                </c:pt>
              </c:strCache>
            </c:strRef>
          </c:cat>
          <c:val>
            <c:numRef>
              <c:f>'Pie Charts'!$K$9:$K$10</c:f>
              <c:numCache>
                <c:formatCode>0.0%</c:formatCode>
                <c:ptCount val="2"/>
                <c:pt idx="0">
                  <c:v>0.36399999999999999</c:v>
                </c:pt>
                <c:pt idx="1">
                  <c:v>0.63600000000000001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EE-481A-AD72-CE28DC18952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9525"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952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D0-42EE-9AEE-04A3AB2F08A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952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D0-42EE-9AEE-04A3AB2F08A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952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D0-42EE-9AEE-04A3AB2F08AA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952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D0-42EE-9AEE-04A3AB2F08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Charts'!$J$15:$J$18</c:f>
              <c:strCache>
                <c:ptCount val="4"/>
                <c:pt idx="0">
                  <c:v>Extreme</c:v>
                </c:pt>
                <c:pt idx="1">
                  <c:v>High</c:v>
                </c:pt>
                <c:pt idx="2">
                  <c:v>Moderate</c:v>
                </c:pt>
                <c:pt idx="3">
                  <c:v>Not WUI</c:v>
                </c:pt>
              </c:strCache>
            </c:strRef>
          </c:cat>
          <c:val>
            <c:numRef>
              <c:f>'Pie Charts'!$K$15:$K$18</c:f>
              <c:numCache>
                <c:formatCode>0.0%</c:formatCode>
                <c:ptCount val="4"/>
                <c:pt idx="0">
                  <c:v>0.34262948207171312</c:v>
                </c:pt>
                <c:pt idx="1">
                  <c:v>5.7615691081826542E-2</c:v>
                </c:pt>
                <c:pt idx="2">
                  <c:v>0.2353662273980999</c:v>
                </c:pt>
                <c:pt idx="3">
                  <c:v>0.36438859944836038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D0-42EE-9AEE-04A3AB2F08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0.30215</cdr:x>
      <cdr:y>0.42391</cdr:y>
    </cdr:from>
    <cdr:to>
      <cdr:x>0.42025</cdr:x>
      <cdr:y>0.65063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0951" y="1018623"/>
          <a:ext cx="488950" cy="544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>
              <a:solidFill>
                <a:schemeClr val="bg1"/>
              </a:solidFill>
            </a:rPr>
            <a:t>COA</a:t>
          </a:r>
        </a:p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WUI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98F9098C-9F90-402A-B406-C69A757F3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0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39F3C95-545A-4A56-951C-35B462D2A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72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38622" y="3622092"/>
            <a:ext cx="4560425" cy="2095802"/>
          </a:xfrm>
        </p:spPr>
        <p:txBody>
          <a:bodyPr anchor="ctr"/>
          <a:lstStyle>
            <a:lvl1pPr marL="0" indent="0" algn="l" eaLnBrk="1" fontAlgn="auto" hangingPunct="1">
              <a:spcAft>
                <a:spcPts val="0"/>
              </a:spcAft>
              <a:buFont typeface="Arial"/>
              <a:buNone/>
              <a:defRPr b="0"/>
            </a:lvl1pPr>
          </a:lstStyle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rPr>
              <a:t>Text…</a:t>
            </a:r>
            <a:endParaRPr lang="en-US" dirty="0">
              <a:solidFill>
                <a:srgbClr val="595959"/>
              </a:solidFill>
              <a:latin typeface="+mn-lt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6C5D0E-2CAC-4544-837B-E5CFA2097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3" y="508000"/>
            <a:ext cx="5758150" cy="24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71" y="174025"/>
            <a:ext cx="6983609" cy="7982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88" y="1435261"/>
            <a:ext cx="8455025" cy="4710896"/>
          </a:xfrm>
        </p:spPr>
        <p:txBody>
          <a:bodyPr>
            <a:normAutofit/>
          </a:bodyPr>
          <a:lstStyle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22, 2019</a:t>
            </a:r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40245-CD52-4C3B-AC19-C183773DB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2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788" y="1400537"/>
            <a:ext cx="4151312" cy="4895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412111"/>
            <a:ext cx="4151313" cy="48839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22, 2019</a:t>
            </a:r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5DF-6999-4C13-A0D3-43F1DBABC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22, 2019</a:t>
            </a: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043D7-B22B-4A85-A928-C7E55DF35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9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22,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F7E5-0E48-45B9-A131-47565D37F40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144000" cy="14424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4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24B1-18AF-4F89-93B3-E4B7B589A02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2A19-AE78-48FD-8004-6A3727FD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7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1788" y="1435261"/>
            <a:ext cx="8455025" cy="475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26213"/>
            <a:ext cx="23749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5000"/>
              </a:lnSpc>
              <a:defRPr sz="1400"/>
            </a:lvl1pPr>
          </a:lstStyle>
          <a:p>
            <a:pPr>
              <a:defRPr/>
            </a:pPr>
            <a:r>
              <a:rPr lang="en-US"/>
              <a:t>January 22, 2019</a:t>
            </a: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213" y="162450"/>
            <a:ext cx="6560253" cy="83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67513" y="6553200"/>
            <a:ext cx="213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4B99A0-D632-45DF-9D54-31CFF7147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274638" y="1219200"/>
            <a:ext cx="8512175" cy="0"/>
          </a:xfrm>
          <a:prstGeom prst="line">
            <a:avLst/>
          </a:prstGeom>
          <a:ln>
            <a:solidFill>
              <a:srgbClr val="0086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1" r:id="rId2"/>
    <p:sldLayoutId id="2147483752" r:id="rId3"/>
    <p:sldLayoutId id="2147483753" r:id="rId4"/>
    <p:sldLayoutId id="2147483757" r:id="rId5"/>
    <p:sldLayoutId id="2147483758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222250" indent="-222250" algn="l" rtl="0" eaLnBrk="0" fontAlgn="base" hangingPunct="0">
        <a:spcBef>
          <a:spcPct val="30000"/>
        </a:spcBef>
        <a:spcAft>
          <a:spcPct val="0"/>
        </a:spcAft>
        <a:buChar char="•"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93688" algn="l" rtl="0" eaLnBrk="0" fontAlgn="base" hangingPunct="0">
        <a:spcBef>
          <a:spcPct val="3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15988" indent="-171450" algn="l" rtl="0" eaLnBrk="0" fontAlgn="base" hangingPunct="0">
        <a:spcBef>
          <a:spcPct val="3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258888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58988" indent="-228600" algn="l" rtl="0" eaLnBrk="1" fontAlgn="base" hangingPunct="1">
        <a:spcBef>
          <a:spcPct val="3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516188" indent="-228600" algn="l" rtl="0" eaLnBrk="1" fontAlgn="base" hangingPunct="1">
        <a:spcBef>
          <a:spcPct val="3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973388" indent="-228600" algn="l" rtl="0" eaLnBrk="1" fontAlgn="base" hangingPunct="1">
        <a:spcBef>
          <a:spcPct val="3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430588" indent="-228600" algn="l" rtl="0" eaLnBrk="1" fontAlgn="base" hangingPunct="1">
        <a:spcBef>
          <a:spcPct val="3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oyce.statz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921204" y="3156132"/>
            <a:ext cx="5661687" cy="2847981"/>
          </a:xfrm>
        </p:spPr>
        <p:txBody>
          <a:bodyPr>
            <a:normAutofit/>
          </a:bodyPr>
          <a:lstStyle/>
          <a:p>
            <a:r>
              <a:rPr lang="en-US" dirty="0"/>
              <a:t>Overview of the Alliance</a:t>
            </a:r>
          </a:p>
          <a:p>
            <a:endParaRPr lang="en-US" sz="2400" dirty="0"/>
          </a:p>
          <a:p>
            <a:endParaRPr lang="en-US" dirty="0"/>
          </a:p>
          <a:p>
            <a:r>
              <a:rPr lang="en-US" sz="2200" i="1" dirty="0"/>
              <a:t>Joyce Statz</a:t>
            </a:r>
          </a:p>
          <a:p>
            <a:r>
              <a:rPr lang="en-US" sz="2200" i="1" dirty="0"/>
              <a:t>Chair, Austin </a:t>
            </a:r>
            <a:r>
              <a:rPr lang="en-US" sz="2200" i="1" dirty="0" err="1"/>
              <a:t>Firewise</a:t>
            </a:r>
            <a:r>
              <a:rPr lang="en-US" sz="2200" i="1" dirty="0"/>
              <a:t> Alliance</a:t>
            </a:r>
          </a:p>
        </p:txBody>
      </p:sp>
    </p:spTree>
    <p:extLst>
      <p:ext uri="{BB962C8B-B14F-4D97-AF65-F5344CB8AC3E}">
        <p14:creationId xmlns:p14="http://schemas.microsoft.com/office/powerpoint/2010/main" val="195636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49C90-14AA-4F5A-BF6D-E339C59A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Alliance Has Evolved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0E56D-A9C5-4C62-9A8E-B56CF07FE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Created in 2013 by Josh Portie, AFD “Wildfire Guy”</a:t>
            </a:r>
          </a:p>
          <a:p>
            <a:pPr lvl="1"/>
            <a:r>
              <a:rPr lang="en-US" dirty="0"/>
              <a:t>Initially, helped plan the annual Wildfire Prevention Symposium in May</a:t>
            </a:r>
          </a:p>
          <a:p>
            <a:pPr lvl="1"/>
            <a:r>
              <a:rPr lang="en-US" dirty="0"/>
              <a:t>Gradually became a mutual support forum for neighborhoods</a:t>
            </a:r>
          </a:p>
          <a:p>
            <a:r>
              <a:rPr lang="en-US" dirty="0"/>
              <a:t>Current approach</a:t>
            </a:r>
          </a:p>
          <a:p>
            <a:pPr lvl="1"/>
            <a:r>
              <a:rPr lang="en-US" dirty="0"/>
              <a:t>Neighborhood leaders and AFD Wildfire Division meet quarterly to discuss wildfire issues and solutions</a:t>
            </a:r>
          </a:p>
          <a:p>
            <a:pPr lvl="1"/>
            <a:r>
              <a:rPr lang="en-US" dirty="0"/>
              <a:t>Offer quarterly in-depth training on being </a:t>
            </a:r>
            <a:r>
              <a:rPr lang="en-US" dirty="0" err="1"/>
              <a:t>Firewise</a:t>
            </a:r>
            <a:endParaRPr lang="en-US" dirty="0"/>
          </a:p>
          <a:p>
            <a:pPr lvl="1"/>
            <a:r>
              <a:rPr lang="en-US" dirty="0"/>
              <a:t>Act as a sounding board for AFD Wildfire Division</a:t>
            </a:r>
          </a:p>
          <a:p>
            <a:pPr lvl="1"/>
            <a:r>
              <a:rPr lang="en-US" dirty="0"/>
              <a:t>Advocate with City Council and City staff for wildfire prevention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BD5C2-25DF-44C4-BC74-AB5D7D754C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22,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23171-B1E5-4C29-9838-D84E0E11A9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40245-CD52-4C3B-AC19-C183773DB6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5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Alliance Members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88" y="1435261"/>
            <a:ext cx="8455025" cy="471089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29 neighborhoods – about half of them </a:t>
            </a:r>
            <a:r>
              <a:rPr lang="en-US" dirty="0" err="1"/>
              <a:t>Firewise</a:t>
            </a:r>
            <a:r>
              <a:rPr lang="en-US" dirty="0"/>
              <a:t> Communities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7 participants from AFD Wildfire Division</a:t>
            </a:r>
          </a:p>
          <a:p>
            <a:r>
              <a:rPr lang="en-US" dirty="0"/>
              <a:t>1 participant – Texas Forest Service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22,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40245-CD52-4C3B-AC19-C183773DB6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8821BB0-6CFD-4F80-82F3-08785789D0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7161821"/>
              </p:ext>
            </p:extLst>
          </p:nvPr>
        </p:nvGraphicFramePr>
        <p:xfrm>
          <a:off x="1420091" y="2092036"/>
          <a:ext cx="6276109" cy="3008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353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78D1-9F4D-4677-98A5-E277D9458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Firewise Communities are Varied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E73BA-DDD2-4259-A063-883994E89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ones with as few as 5 homes</a:t>
            </a:r>
          </a:p>
          <a:p>
            <a:r>
              <a:rPr lang="en-US" dirty="0"/>
              <a:t>Large ones with as many as 900 homes</a:t>
            </a:r>
          </a:p>
          <a:p>
            <a:r>
              <a:rPr lang="en-US" dirty="0"/>
              <a:t>Experienced ones – Meadow Mountain with more than 10 years as a Firewise Community</a:t>
            </a:r>
          </a:p>
          <a:p>
            <a:r>
              <a:rPr lang="en-US" dirty="0"/>
              <a:t>Newest – Greater Valburn Circle, recognized in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F71F8-395B-4FF5-BB8E-9BCE007AAF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22,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78DF5-043F-44AD-AC09-2F82DE4132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40245-CD52-4C3B-AC19-C183773DB68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 descr="Image result for firewise">
            <a:extLst>
              <a:ext uri="{FF2B5EF4-FFF2-40B4-BE49-F238E27FC236}">
                <a16:creationId xmlns:a16="http://schemas.microsoft.com/office/drawing/2014/main" id="{42C3536E-9554-4074-96AB-C60D4318F2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t="7033" r="22844" b="8997"/>
          <a:stretch>
            <a:fillRect/>
          </a:stretch>
        </p:blipFill>
        <p:spPr bwMode="auto">
          <a:xfrm>
            <a:off x="5341876" y="4444545"/>
            <a:ext cx="2131495" cy="1459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12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63514"/>
            <a:ext cx="8839200" cy="412817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209625"/>
              </p:ext>
            </p:extLst>
          </p:nvPr>
        </p:nvGraphicFramePr>
        <p:xfrm>
          <a:off x="304800" y="5440932"/>
          <a:ext cx="3581400" cy="988695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144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Fuel Modelᵇ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Proximity to Contiguous (40 Acres) Wildland Fuels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150’ to  1.5 miles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&lt; 150'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Slope (%)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&lt; 10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to 25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&gt; 25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&lt; 10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to 25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Light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Heavy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801" y="1193426"/>
            <a:ext cx="25336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WUI Code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footprint &amp; classes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6038850" y="988633"/>
          <a:ext cx="3105150" cy="180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"/>
          <p:cNvSpPr txBox="1"/>
          <p:nvPr/>
        </p:nvSpPr>
        <p:spPr>
          <a:xfrm>
            <a:off x="7827169" y="1353042"/>
            <a:ext cx="366713" cy="4085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25" dirty="0"/>
              <a:t>Not</a:t>
            </a:r>
          </a:p>
          <a:p>
            <a:r>
              <a:rPr lang="en-US" sz="825" dirty="0"/>
              <a:t>WUI</a:t>
            </a:r>
          </a:p>
          <a:p>
            <a:endParaRPr lang="en-US" sz="825" dirty="0"/>
          </a:p>
        </p:txBody>
      </p:sp>
      <p:grpSp>
        <p:nvGrpSpPr>
          <p:cNvPr id="8" name="Group 7"/>
          <p:cNvGrpSpPr/>
          <p:nvPr/>
        </p:nvGrpSpPr>
        <p:grpSpPr>
          <a:xfrm>
            <a:off x="123825" y="2304728"/>
            <a:ext cx="2876550" cy="1765611"/>
            <a:chOff x="133350" y="2806270"/>
            <a:chExt cx="3835400" cy="2354148"/>
          </a:xfrm>
        </p:grpSpPr>
        <p:graphicFrame>
          <p:nvGraphicFramePr>
            <p:cNvPr id="13" name="Chart 12"/>
            <p:cNvGraphicFramePr>
              <a:graphicFrameLocks/>
            </p:cNvGraphicFramePr>
            <p:nvPr>
              <p:extLst/>
            </p:nvPr>
          </p:nvGraphicFramePr>
          <p:xfrm>
            <a:off x="133350" y="2806270"/>
            <a:ext cx="3835400" cy="23541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" name="TextBox 1"/>
            <p:cNvSpPr txBox="1"/>
            <p:nvPr/>
          </p:nvSpPr>
          <p:spPr>
            <a:xfrm>
              <a:off x="1177924" y="3810000"/>
              <a:ext cx="892176" cy="50099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>
                  <a:solidFill>
                    <a:schemeClr val="bg1"/>
                  </a:solidFill>
                </a:rPr>
                <a:t>Not WUI</a:t>
              </a:r>
            </a:p>
            <a:p>
              <a:endParaRPr lang="en-US" sz="825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8F3DAE-30AC-4802-A388-28B2D75A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 Footprint in Risk Levels</a:t>
            </a:r>
          </a:p>
        </p:txBody>
      </p:sp>
    </p:spTree>
    <p:extLst>
      <p:ext uri="{BB962C8B-B14F-4D97-AF65-F5344CB8AC3E}">
        <p14:creationId xmlns:p14="http://schemas.microsoft.com/office/powerpoint/2010/main" val="320945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90751" y="1329336"/>
            <a:ext cx="7755313" cy="5366214"/>
            <a:chOff x="1702689" y="696993"/>
            <a:chExt cx="8786621" cy="5464013"/>
          </a:xfrm>
        </p:grpSpPr>
        <p:grpSp>
          <p:nvGrpSpPr>
            <p:cNvPr id="14" name="Group 13"/>
            <p:cNvGrpSpPr/>
            <p:nvPr/>
          </p:nvGrpSpPr>
          <p:grpSpPr>
            <a:xfrm>
              <a:off x="1702689" y="696993"/>
              <a:ext cx="8786621" cy="5464013"/>
              <a:chOff x="1702689" y="696993"/>
              <a:chExt cx="8786621" cy="5464013"/>
            </a:xfrm>
          </p:grpSpPr>
          <p:pic>
            <p:nvPicPr>
              <p:cNvPr id="10" name="Picture 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689" y="696993"/>
                <a:ext cx="8786621" cy="5464013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7702550" y="3352800"/>
                <a:ext cx="933451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75" dirty="0" err="1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Valburn</a:t>
                </a:r>
                <a:r>
                  <a:rPr lang="en-US" sz="675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Circle</a:t>
                </a:r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7759700" y="3468216"/>
              <a:ext cx="45719" cy="4571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55251" y="1010663"/>
            <a:ext cx="51244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50" dirty="0">
                <a:solidFill>
                  <a:schemeClr val="bg1"/>
                </a:solidFill>
              </a:rPr>
              <a:t>Community Wildfire Preparedness</a:t>
            </a:r>
          </a:p>
          <a:p>
            <a:pPr algn="ctr"/>
            <a:r>
              <a:rPr lang="en-US" sz="1950" dirty="0">
                <a:solidFill>
                  <a:schemeClr val="bg1"/>
                </a:solidFill>
              </a:rPr>
              <a:t>Firewise and CWPPs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10B39-446D-4107-A3D5-1972C6B0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 Austin/Travis County </a:t>
            </a:r>
            <a:r>
              <a:rPr lang="en-US" dirty="0" err="1"/>
              <a:t>Firewise</a:t>
            </a:r>
            <a:r>
              <a:rPr lang="en-US" dirty="0"/>
              <a:t> Communities?</a:t>
            </a:r>
          </a:p>
        </p:txBody>
      </p:sp>
    </p:spTree>
    <p:extLst>
      <p:ext uri="{BB962C8B-B14F-4D97-AF65-F5344CB8AC3E}">
        <p14:creationId xmlns:p14="http://schemas.microsoft.com/office/powerpoint/2010/main" val="311520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69C4-7DE8-48D1-B748-776526144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Request to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24161-AD14-4EE9-AAA9-A1823E5A5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your neighborhood is in the red, blue, or yellow of the risk levels, and you are not in the Alliance	</a:t>
            </a:r>
          </a:p>
          <a:p>
            <a:pPr lvl="1"/>
            <a:r>
              <a:rPr lang="en-US" dirty="0"/>
              <a:t>You need to be taking action</a:t>
            </a:r>
          </a:p>
          <a:p>
            <a:pPr lvl="1"/>
            <a:r>
              <a:rPr lang="en-US" dirty="0"/>
              <a:t>Joining the Alliance gets you partners with advice </a:t>
            </a:r>
          </a:p>
          <a:p>
            <a:pPr lvl="1"/>
            <a:r>
              <a:rPr lang="en-US" dirty="0"/>
              <a:t>Getting involved gets you training and knowledge</a:t>
            </a:r>
          </a:p>
          <a:p>
            <a:pPr lvl="1"/>
            <a:r>
              <a:rPr lang="en-US" dirty="0"/>
              <a:t>Email: 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joyce.statz@gmail.com</a:t>
            </a:r>
            <a:r>
              <a:rPr lang="en-US" dirty="0">
                <a:solidFill>
                  <a:srgbClr val="0070C0"/>
                </a:solidFill>
              </a:rPr>
              <a:t>   </a:t>
            </a:r>
            <a:r>
              <a:rPr lang="en-US" dirty="0"/>
              <a:t>to get started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8F940-0D93-4ED2-B233-A3243D4FA5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22,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76EB1-E961-4D19-8CCF-DD9593554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40245-CD52-4C3B-AC19-C183773DB68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78171"/>
      </p:ext>
    </p:extLst>
  </p:cSld>
  <p:clrMapOvr>
    <a:masterClrMapping/>
  </p:clrMapOvr>
</p:sld>
</file>

<file path=ppt/theme/theme1.xml><?xml version="1.0" encoding="utf-8"?>
<a:theme xmlns:a="http://schemas.openxmlformats.org/drawingml/2006/main" name="PPT template Joyce 1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25986"/>
      </a:accent1>
      <a:accent2>
        <a:srgbClr val="FFC521"/>
      </a:accent2>
      <a:accent3>
        <a:srgbClr val="FFFFFF"/>
      </a:accent3>
      <a:accent4>
        <a:srgbClr val="000000"/>
      </a:accent4>
      <a:accent5>
        <a:srgbClr val="B0B5C3"/>
      </a:accent5>
      <a:accent6>
        <a:srgbClr val="E7B21D"/>
      </a:accent6>
      <a:hlink>
        <a:srgbClr val="FFC521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25986"/>
        </a:accent1>
        <a:accent2>
          <a:srgbClr val="FFC521"/>
        </a:accent2>
        <a:accent3>
          <a:srgbClr val="FFFFFF"/>
        </a:accent3>
        <a:accent4>
          <a:srgbClr val="000000"/>
        </a:accent4>
        <a:accent5>
          <a:srgbClr val="B0B5C3"/>
        </a:accent5>
        <a:accent6>
          <a:srgbClr val="E7B21D"/>
        </a:accent6>
        <a:hlink>
          <a:srgbClr val="FFC52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Joyce 1</Template>
  <TotalTime>2314</TotalTime>
  <Words>296</Words>
  <Application>Microsoft Office PowerPoint</Application>
  <PresentationFormat>On-screen Show (4:3)</PresentationFormat>
  <Paragraphs>91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PPT template Joyce 1</vt:lpstr>
      <vt:lpstr>PowerPoint Presentation</vt:lpstr>
      <vt:lpstr>The Alliance Has Evolved </vt:lpstr>
      <vt:lpstr>Alliance Members Today</vt:lpstr>
      <vt:lpstr>Our Firewise Communities are Varied</vt:lpstr>
      <vt:lpstr>COA Footprint in Risk Levels</vt:lpstr>
      <vt:lpstr>Where are the Austin/Travis County Firewise Communities?</vt:lpstr>
      <vt:lpstr>Our Request to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Joyce Statz</dc:creator>
  <cp:lastModifiedBy>Joyce Statz</cp:lastModifiedBy>
  <cp:revision>101</cp:revision>
  <cp:lastPrinted>2018-10-23T05:25:42Z</cp:lastPrinted>
  <dcterms:created xsi:type="dcterms:W3CDTF">2007-03-14T16:57:47Z</dcterms:created>
  <dcterms:modified xsi:type="dcterms:W3CDTF">2019-01-23T01:54:40Z</dcterms:modified>
</cp:coreProperties>
</file>