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4" r:id="rId4"/>
    <p:sldId id="258" r:id="rId5"/>
    <p:sldId id="274" r:id="rId6"/>
    <p:sldId id="266" r:id="rId7"/>
    <p:sldId id="268" r:id="rId8"/>
    <p:sldId id="276" r:id="rId9"/>
    <p:sldId id="269" r:id="rId10"/>
    <p:sldId id="260" r:id="rId11"/>
    <p:sldId id="275" r:id="rId12"/>
    <p:sldId id="259" r:id="rId13"/>
    <p:sldId id="271" r:id="rId14"/>
    <p:sldId id="267" r:id="rId15"/>
    <p:sldId id="262" r:id="rId16"/>
    <p:sldId id="273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1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1F5C-BED0-8243-8ECF-79E656897A65}" type="datetimeFigureOut">
              <a:rPr lang="en-US" smtClean="0"/>
              <a:t>1/23/19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F1514-EF20-1E45-9223-9A8734244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745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1F5C-BED0-8243-8ECF-79E656897A65}" type="datetimeFigureOut">
              <a:rPr lang="en-US" smtClean="0"/>
              <a:t>1/23/19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F1514-EF20-1E45-9223-9A8734244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645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1F5C-BED0-8243-8ECF-79E656897A65}" type="datetimeFigureOut">
              <a:rPr lang="en-US" smtClean="0"/>
              <a:t>1/23/19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F1514-EF20-1E45-9223-9A8734244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962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1F5C-BED0-8243-8ECF-79E656897A65}" type="datetimeFigureOut">
              <a:rPr lang="en-US" smtClean="0"/>
              <a:t>1/23/19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F1514-EF20-1E45-9223-9A8734244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257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1F5C-BED0-8243-8ECF-79E656897A65}" type="datetimeFigureOut">
              <a:rPr lang="en-US" smtClean="0"/>
              <a:t>1/23/19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F1514-EF20-1E45-9223-9A8734244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903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1F5C-BED0-8243-8ECF-79E656897A65}" type="datetimeFigureOut">
              <a:rPr lang="en-US" smtClean="0"/>
              <a:t>1/23/19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F1514-EF20-1E45-9223-9A8734244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1F5C-BED0-8243-8ECF-79E656897A65}" type="datetimeFigureOut">
              <a:rPr lang="en-US" smtClean="0"/>
              <a:t>1/23/19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F1514-EF20-1E45-9223-9A8734244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641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1F5C-BED0-8243-8ECF-79E656897A65}" type="datetimeFigureOut">
              <a:rPr lang="en-US" smtClean="0"/>
              <a:t>1/23/19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F1514-EF20-1E45-9223-9A8734244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658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1F5C-BED0-8243-8ECF-79E656897A65}" type="datetimeFigureOut">
              <a:rPr lang="en-US" smtClean="0"/>
              <a:t>1/23/19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F1514-EF20-1E45-9223-9A8734244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6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1F5C-BED0-8243-8ECF-79E656897A65}" type="datetimeFigureOut">
              <a:rPr lang="en-US" smtClean="0"/>
              <a:t>1/23/19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F1514-EF20-1E45-9223-9A8734244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05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1F5C-BED0-8243-8ECF-79E656897A65}" type="datetimeFigureOut">
              <a:rPr lang="en-US" smtClean="0"/>
              <a:t>1/23/19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F1514-EF20-1E45-9223-9A8734244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92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B1F5C-BED0-8243-8ECF-79E656897A65}" type="datetimeFigureOut">
              <a:rPr lang="en-US" smtClean="0"/>
              <a:t>1/23/19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F1514-EF20-1E45-9223-9A8734244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00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147" y="13954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Small Area Planning Joint Committee:  The Future of Planning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Jolene Kiolbassa and David King, SAPJC members appointed by the Zoning and Platting Commission, presentation to the Austin Neighborhoods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929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Council on May 21, 1997, started the Neighborhood Plan program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Screen Shot 2019-01-22 at 4.37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341" y="1883152"/>
            <a:ext cx="5758440" cy="4531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44179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NPs Completed in 2000s</a:t>
            </a:r>
            <a:endParaRPr lang="en-US" dirty="0"/>
          </a:p>
        </p:txBody>
      </p:sp>
      <p:pic>
        <p:nvPicPr>
          <p:cNvPr id="4" name="Content Placeholder 3" descr="NPapproval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78" r="-108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17744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Council Resolution on Corridor Plans</a:t>
            </a:r>
            <a:endParaRPr lang="en-US" dirty="0"/>
          </a:p>
        </p:txBody>
      </p:sp>
      <p:pic>
        <p:nvPicPr>
          <p:cNvPr id="6" name="Content Placeholder 5" descr="Screen Shot 2019-01-21 at 3.06.11 PM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834" b="-54834"/>
          <a:stretch>
            <a:fillRect/>
          </a:stretch>
        </p:blipFill>
        <p:spPr>
          <a:xfrm>
            <a:off x="344257" y="420972"/>
            <a:ext cx="4683551" cy="5248744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983616" y="2003387"/>
            <a:ext cx="2703183" cy="412277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Does not state that NPs will be replaced</a:t>
            </a:r>
          </a:p>
          <a:p>
            <a:r>
              <a:rPr lang="en-US" dirty="0" smtClean="0"/>
              <a:t>Does not eliminate NP process</a:t>
            </a:r>
          </a:p>
          <a:p>
            <a:r>
              <a:rPr lang="en-US" dirty="0" smtClean="0"/>
              <a:t>Assumes CodeNEXT in place</a:t>
            </a:r>
          </a:p>
          <a:p>
            <a:r>
              <a:rPr lang="en-US" dirty="0" smtClean="0"/>
              <a:t>Criteria listed at left</a:t>
            </a:r>
            <a:endParaRPr lang="en-US" dirty="0"/>
          </a:p>
        </p:txBody>
      </p:sp>
      <p:pic>
        <p:nvPicPr>
          <p:cNvPr id="8" name="Picture 7" descr="Screen Shot 2019-01-21 at 6.03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17638"/>
            <a:ext cx="5590818" cy="497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730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Comparison of Council Resolutions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/>
              <a:t>1997</a:t>
            </a:r>
          </a:p>
          <a:p>
            <a:r>
              <a:rPr lang="en-US" dirty="0" smtClean="0"/>
              <a:t>City will assist neighborhoods</a:t>
            </a:r>
          </a:p>
          <a:p>
            <a:r>
              <a:rPr lang="en-US" dirty="0" smtClean="0"/>
              <a:t>Includes focus on improvements and services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/>
              <a:t>2017</a:t>
            </a:r>
          </a:p>
          <a:p>
            <a:r>
              <a:rPr lang="en-US" dirty="0" smtClean="0"/>
              <a:t>No mention of stakeholders</a:t>
            </a:r>
          </a:p>
          <a:p>
            <a:r>
              <a:rPr lang="en-US" dirty="0" smtClean="0"/>
              <a:t>Criteria includes</a:t>
            </a:r>
          </a:p>
          <a:p>
            <a:pPr lvl="1"/>
            <a:r>
              <a:rPr lang="en-US" dirty="0" smtClean="0"/>
              <a:t>market </a:t>
            </a:r>
            <a:r>
              <a:rPr lang="en-US" dirty="0" smtClean="0"/>
              <a:t>forces </a:t>
            </a:r>
          </a:p>
          <a:p>
            <a:pPr lvl="1"/>
            <a:r>
              <a:rPr lang="en-US" dirty="0" smtClean="0"/>
              <a:t>mobility bond investments</a:t>
            </a:r>
          </a:p>
          <a:p>
            <a:pPr lvl="1"/>
            <a:r>
              <a:rPr lang="en-US" dirty="0" smtClean="0"/>
              <a:t>private development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43241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en-US" dirty="0" smtClean="0"/>
              <a:t>taff’s Performance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596101" y="1516063"/>
            <a:ext cx="8189914" cy="4610100"/>
          </a:xfrm>
        </p:spPr>
        <p:txBody>
          <a:bodyPr>
            <a:normAutofit/>
          </a:bodyPr>
          <a:lstStyle/>
          <a:p>
            <a:r>
              <a:rPr lang="en-US" dirty="0" smtClean="0"/>
              <a:t>Performance </a:t>
            </a:r>
            <a:r>
              <a:rPr lang="en-US" dirty="0"/>
              <a:t>evaluation is </a:t>
            </a:r>
            <a:r>
              <a:rPr lang="en-US" dirty="0" smtClean="0"/>
              <a:t>based </a:t>
            </a:r>
            <a:r>
              <a:rPr lang="en-US" dirty="0"/>
              <a:t>on processing zoning </a:t>
            </a:r>
            <a:r>
              <a:rPr lang="en-US" dirty="0" smtClean="0"/>
              <a:t>applications and NPA</a:t>
            </a:r>
            <a:endParaRPr lang="en-US" dirty="0"/>
          </a:p>
          <a:p>
            <a:r>
              <a:rPr lang="en-US" dirty="0" smtClean="0"/>
              <a:t>Is this appropriate for planning?</a:t>
            </a:r>
          </a:p>
          <a:p>
            <a:r>
              <a:rPr lang="en-US" dirty="0" smtClean="0"/>
              <a:t>Criteria does not include upholding current NPs or current zoning – should it?  Should providing predictability to zoning be a criteria?</a:t>
            </a:r>
          </a:p>
          <a:p>
            <a:r>
              <a:rPr lang="en-US" dirty="0" smtClean="0"/>
              <a:t>Acres upzoned was a metric 10 years ago</a:t>
            </a:r>
          </a:p>
        </p:txBody>
      </p:sp>
    </p:spTree>
    <p:extLst>
      <p:ext uri="{BB962C8B-B14F-4D97-AF65-F5344CB8AC3E}">
        <p14:creationId xmlns:p14="http://schemas.microsoft.com/office/powerpoint/2010/main" val="2673729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East Riverside Upzoned Twice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8" name="Content Placeholder 7" descr="Screen Shot 2019-01-22 at 5.41.57 PM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6" r="14866"/>
          <a:stretch>
            <a:fillRect/>
          </a:stretch>
        </p:blipFill>
        <p:spPr/>
      </p:pic>
      <p:pic>
        <p:nvPicPr>
          <p:cNvPr id="5" name="Content Placeholder 4" descr="Screen Shot 2019-01-22 at 5.41.21 PM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" r="5143"/>
          <a:stretch>
            <a:fillRect/>
          </a:stretch>
        </p:blipFill>
        <p:spPr>
          <a:xfrm rot="5400000">
            <a:off x="4648200" y="1600200"/>
            <a:ext cx="4038600" cy="4525963"/>
          </a:xfrm>
        </p:spPr>
      </p:pic>
      <p:sp>
        <p:nvSpPr>
          <p:cNvPr id="9" name="TextBox 8"/>
          <p:cNvSpPr txBox="1"/>
          <p:nvPr/>
        </p:nvSpPr>
        <p:spPr>
          <a:xfrm>
            <a:off x="1451377" y="2021442"/>
            <a:ext cx="2517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2006 Neighborhood Plan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12848" y="1417638"/>
            <a:ext cx="2500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2010/2013 Corridor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904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East Riverside Lessons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Upzoned twice with no benefits to existing residents</a:t>
            </a:r>
          </a:p>
          <a:p>
            <a:r>
              <a:rPr lang="en-US" dirty="0" smtClean="0"/>
              <a:t>Increasing </a:t>
            </a:r>
            <a:r>
              <a:rPr lang="en-US" dirty="0" smtClean="0"/>
              <a:t>entitlements does not bring affordable housing</a:t>
            </a:r>
          </a:p>
          <a:p>
            <a:r>
              <a:rPr lang="en-US" dirty="0" smtClean="0"/>
              <a:t>Residents of market rate affordable Ballpark Apartments will be displaced by luxury condos</a:t>
            </a:r>
          </a:p>
          <a:p>
            <a:r>
              <a:rPr lang="en-US" dirty="0" smtClean="0"/>
              <a:t>No tracking mechanism to measure displacement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520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Bottom Line on Planning in Austin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Staff is caught in a bind</a:t>
            </a:r>
          </a:p>
          <a:p>
            <a:pPr lvl="1"/>
            <a:r>
              <a:rPr lang="en-US" dirty="0" smtClean="0"/>
              <a:t>Not given enough resources</a:t>
            </a:r>
          </a:p>
          <a:p>
            <a:pPr lvl="1"/>
            <a:r>
              <a:rPr lang="en-US" dirty="0" smtClean="0"/>
              <a:t>Council directives contradictory and ignore previous millions of dollars spent</a:t>
            </a:r>
          </a:p>
          <a:p>
            <a:r>
              <a:rPr lang="en-US" dirty="0" smtClean="0"/>
              <a:t>Need better zoning and mapping tools, like </a:t>
            </a:r>
            <a:r>
              <a:rPr lang="en-US" dirty="0" err="1" smtClean="0"/>
              <a:t>Zonar</a:t>
            </a:r>
            <a:endParaRPr lang="en-US" dirty="0" smtClean="0"/>
          </a:p>
          <a:p>
            <a:r>
              <a:rPr lang="en-US" dirty="0" smtClean="0"/>
              <a:t>Need holistic approach </a:t>
            </a:r>
          </a:p>
          <a:p>
            <a:r>
              <a:rPr lang="en-US" dirty="0" smtClean="0"/>
              <a:t>Don’t throw out what’s already been done and paid for</a:t>
            </a:r>
          </a:p>
          <a:p>
            <a:r>
              <a:rPr lang="en-US" dirty="0" smtClean="0"/>
              <a:t>Need to align staff performance evaluations with NPs</a:t>
            </a:r>
          </a:p>
          <a:p>
            <a:r>
              <a:rPr lang="en-US" dirty="0" smtClean="0"/>
              <a:t>Requires more data</a:t>
            </a:r>
          </a:p>
          <a:p>
            <a:r>
              <a:rPr lang="en-US" dirty="0" smtClean="0"/>
              <a:t>Then need to work on unplanned areas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402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SAPJC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Comprised of three ZAP members and four PC members</a:t>
            </a:r>
          </a:p>
          <a:p>
            <a:r>
              <a:rPr lang="en-US" dirty="0" smtClean="0"/>
              <a:t>Also oversees Waterfront Overlay</a:t>
            </a:r>
          </a:p>
          <a:p>
            <a:r>
              <a:rPr lang="en-US" dirty="0" smtClean="0"/>
              <a:t>Meetings held on 1</a:t>
            </a:r>
            <a:r>
              <a:rPr lang="en-US" baseline="30000" dirty="0" smtClean="0"/>
              <a:t>st</a:t>
            </a:r>
            <a:r>
              <a:rPr lang="en-US" dirty="0" smtClean="0"/>
              <a:t> &amp; 2</a:t>
            </a:r>
            <a:r>
              <a:rPr lang="en-US" baseline="30000" dirty="0" smtClean="0"/>
              <a:t>nd</a:t>
            </a:r>
            <a:r>
              <a:rPr lang="en-US" dirty="0" smtClean="0"/>
              <a:t> Wednesday </a:t>
            </a:r>
            <a:r>
              <a:rPr lang="en-US" dirty="0"/>
              <a:t>of every other </a:t>
            </a:r>
            <a:r>
              <a:rPr lang="en-US" dirty="0" smtClean="0"/>
              <a:t>month at 11:30 am</a:t>
            </a:r>
            <a:endParaRPr lang="en-US" dirty="0"/>
          </a:p>
          <a:p>
            <a:r>
              <a:rPr lang="en-US" i="1" dirty="0" smtClean="0"/>
              <a:t>Not recorded, no meeting audiotape or videotape exists of past meetings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59030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 in Wake of CodeNEXT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Volunteer fatigue</a:t>
            </a:r>
          </a:p>
          <a:p>
            <a:r>
              <a:rPr lang="en-US" dirty="0" smtClean="0"/>
              <a:t>How </a:t>
            </a:r>
            <a:r>
              <a:rPr lang="en-US" dirty="0" smtClean="0"/>
              <a:t>can stakeholders trust the city’s planning process?  </a:t>
            </a:r>
          </a:p>
          <a:p>
            <a:r>
              <a:rPr lang="en-US" dirty="0" smtClean="0"/>
              <a:t>Why </a:t>
            </a:r>
            <a:r>
              <a:rPr lang="en-US" dirty="0" smtClean="0"/>
              <a:t>should anyone participate after their efforts in NPs and Vertical Mixed Use (VMU) are being disregarded?  </a:t>
            </a:r>
          </a:p>
          <a:p>
            <a:r>
              <a:rPr lang="en-US" dirty="0" smtClean="0"/>
              <a:t>Need data first:</a:t>
            </a:r>
          </a:p>
          <a:p>
            <a:pPr lvl="1"/>
            <a:r>
              <a:rPr lang="en-US" dirty="0" smtClean="0"/>
              <a:t>reliable, accurate </a:t>
            </a:r>
            <a:r>
              <a:rPr lang="en-US" b="1" dirty="0" smtClean="0">
                <a:solidFill>
                  <a:srgbClr val="FF0000"/>
                </a:solidFill>
              </a:rPr>
              <a:t>zoning capacity analysis </a:t>
            </a:r>
            <a:r>
              <a:rPr lang="en-US" dirty="0" smtClean="0"/>
              <a:t>of the entire city before any more plans are completed  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Infrastructure </a:t>
            </a:r>
            <a:r>
              <a:rPr lang="en-US" dirty="0" smtClean="0"/>
              <a:t>inventory</a:t>
            </a:r>
            <a:r>
              <a:rPr lang="en-US" b="1" dirty="0" smtClean="0"/>
              <a:t> </a:t>
            </a:r>
            <a:r>
              <a:rPr lang="en-US" dirty="0" smtClean="0"/>
              <a:t>with costs required to repair current problems as well as accommodate growth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Water supply </a:t>
            </a:r>
            <a:r>
              <a:rPr lang="en-US" dirty="0" smtClean="0"/>
              <a:t>inventory</a:t>
            </a:r>
          </a:p>
          <a:p>
            <a:pPr lvl="1"/>
            <a:r>
              <a:rPr lang="en-US" dirty="0" smtClean="0"/>
              <a:t>Better </a:t>
            </a:r>
            <a:r>
              <a:rPr lang="en-US" dirty="0"/>
              <a:t>mapping, including job centers and undeveloped land</a:t>
            </a:r>
          </a:p>
          <a:p>
            <a:r>
              <a:rPr lang="en-US" dirty="0" smtClean="0"/>
              <a:t>Will </a:t>
            </a:r>
            <a:r>
              <a:rPr lang="en-US" dirty="0" err="1" smtClean="0"/>
              <a:t>Zucker</a:t>
            </a:r>
            <a:r>
              <a:rPr lang="en-US" dirty="0" smtClean="0"/>
              <a:t> Report finally be taken seriously?</a:t>
            </a:r>
          </a:p>
          <a:p>
            <a:r>
              <a:rPr lang="en-US" dirty="0" smtClean="0"/>
              <a:t>Should we increase entitlements in exchange for affordable housing?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628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Critique of Corridor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City of Austin 2006 audit criticized fragmented approach to planning, citing NPs, so move should be towards larger plan areas</a:t>
            </a:r>
          </a:p>
          <a:p>
            <a:r>
              <a:rPr lang="en-US" dirty="0" smtClean="0"/>
              <a:t>Many corridors already planned</a:t>
            </a:r>
          </a:p>
          <a:p>
            <a:r>
              <a:rPr lang="en-US" dirty="0" smtClean="0"/>
              <a:t>VMU process already evaluated and applied to corridors</a:t>
            </a:r>
          </a:p>
          <a:p>
            <a:r>
              <a:rPr lang="en-US" dirty="0" err="1"/>
              <a:t>Upzones</a:t>
            </a:r>
            <a:r>
              <a:rPr lang="en-US" dirty="0"/>
              <a:t> properties </a:t>
            </a:r>
            <a:r>
              <a:rPr lang="en-US" dirty="0" smtClean="0"/>
              <a:t>twice (and with VMU, 3x) </a:t>
            </a:r>
            <a:r>
              <a:rPr lang="en-US" dirty="0"/>
              <a:t>in a short period of time</a:t>
            </a:r>
          </a:p>
          <a:p>
            <a:r>
              <a:rPr lang="en-US" dirty="0" smtClean="0"/>
              <a:t>Ignores Neighborhood Plans</a:t>
            </a:r>
          </a:p>
          <a:p>
            <a:pPr lvl="1"/>
            <a:r>
              <a:rPr lang="en-US" dirty="0" smtClean="0"/>
              <a:t>Countless hours of input already received from thousands of stakeholders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asting millions of dollars already spent on NPs*</a:t>
            </a:r>
          </a:p>
          <a:p>
            <a:pPr lvl="1"/>
            <a:r>
              <a:rPr lang="en-US" dirty="0" smtClean="0"/>
              <a:t>Why plan areas twice when most of Austin does not have plans?</a:t>
            </a:r>
          </a:p>
        </p:txBody>
      </p:sp>
    </p:spTree>
    <p:extLst>
      <p:ext uri="{BB962C8B-B14F-4D97-AF65-F5344CB8AC3E}">
        <p14:creationId xmlns:p14="http://schemas.microsoft.com/office/powerpoint/2010/main" val="3409943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Criticism of Corridor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Assumes </a:t>
            </a:r>
            <a:r>
              <a:rPr lang="en-US" dirty="0"/>
              <a:t>corridors are divorced from </a:t>
            </a:r>
            <a:r>
              <a:rPr lang="en-US" dirty="0" smtClean="0"/>
              <a:t>adjacent neighborhoods</a:t>
            </a:r>
            <a:endParaRPr lang="en-US" dirty="0"/>
          </a:p>
          <a:p>
            <a:r>
              <a:rPr lang="en-US" dirty="0"/>
              <a:t>Almost anyone can be a stakeholder, so person driving on street can have same impact as resident around the corner</a:t>
            </a:r>
          </a:p>
          <a:p>
            <a:r>
              <a:rPr lang="en-US" dirty="0"/>
              <a:t>No progress on Neighborhood Side Design Standards to prevent unsightly and </a:t>
            </a:r>
            <a:r>
              <a:rPr lang="en-US" dirty="0" err="1"/>
              <a:t>unneighborly</a:t>
            </a:r>
            <a:r>
              <a:rPr lang="en-US" dirty="0"/>
              <a:t> “back” sides</a:t>
            </a:r>
          </a:p>
          <a:p>
            <a:r>
              <a:rPr lang="en-US" dirty="0"/>
              <a:t>As if mobility bond money determines which corridors are upzoned, otherwise no process for selecting </a:t>
            </a:r>
            <a:r>
              <a:rPr lang="en-US" dirty="0" smtClean="0"/>
              <a:t>corridors</a:t>
            </a:r>
          </a:p>
          <a:p>
            <a:r>
              <a:rPr lang="en-US" i="1" dirty="0" smtClean="0"/>
              <a:t>At last SAPJC meeting, staff said density needed to qualify for USDOT FTA New Starts program</a:t>
            </a: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231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*Cost of Neighborhood Plans</a:t>
            </a:r>
            <a:endParaRPr lang="en-US" dirty="0"/>
          </a:p>
        </p:txBody>
      </p:sp>
      <p:pic>
        <p:nvPicPr>
          <p:cNvPr id="4" name="Content Placeholder 3" descr="Screen Shot 2019-01-21 at 9.02.5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69" r="-9069"/>
          <a:stretch>
            <a:fillRect/>
          </a:stretch>
        </p:blipFill>
        <p:spPr>
          <a:xfrm>
            <a:off x="457200" y="1154560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2361127" y="2833572"/>
            <a:ext cx="450012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rgbClr val="FF0000"/>
                </a:solidFill>
              </a:rPr>
              <a:t>In one year, 2008,</a:t>
            </a:r>
          </a:p>
          <a:p>
            <a:r>
              <a:rPr lang="en-US" sz="4400" b="1" i="1" dirty="0" smtClean="0">
                <a:solidFill>
                  <a:srgbClr val="FF0000"/>
                </a:solidFill>
              </a:rPr>
              <a:t>almost $2 million</a:t>
            </a:r>
            <a:endParaRPr lang="en-US" sz="4400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6528" y="5680523"/>
            <a:ext cx="7955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Cannot tell how much has been spent on NPs because budget accounting changed.  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NPs were once own line item but now are part of Long Range Planning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787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321359" y="548024"/>
            <a:ext cx="2600055" cy="5853113"/>
          </a:xfrm>
        </p:spPr>
        <p:txBody>
          <a:bodyPr>
            <a:normAutofit/>
          </a:bodyPr>
          <a:lstStyle/>
          <a:p>
            <a:r>
              <a:rPr lang="en-US" dirty="0" smtClean="0"/>
              <a:t>Blue areas show 31 NPs</a:t>
            </a:r>
          </a:p>
          <a:p>
            <a:r>
              <a:rPr lang="en-US" dirty="0" smtClean="0"/>
              <a:t>Beige shows unplanned areas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73% of city geographic area not planned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Screen Shot 2019-01-23 at 9.20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88" y="0"/>
            <a:ext cx="5181600" cy="607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064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Unplanned Areas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Experiencing rapid growth</a:t>
            </a:r>
          </a:p>
          <a:p>
            <a:r>
              <a:rPr lang="en-US" dirty="0" smtClean="0"/>
              <a:t>ZAP approving hundreds of housing units every meeting</a:t>
            </a:r>
          </a:p>
          <a:p>
            <a:r>
              <a:rPr lang="en-US" dirty="0" smtClean="0"/>
              <a:t>Yet little attention is paid to amenities</a:t>
            </a:r>
          </a:p>
          <a:p>
            <a:r>
              <a:rPr lang="en-US" dirty="0" smtClean="0"/>
              <a:t>Residents ask for help with infrastructure such as sidewalks </a:t>
            </a:r>
          </a:p>
          <a:p>
            <a:r>
              <a:rPr lang="en-US" dirty="0" smtClean="0"/>
              <a:t>Huge job growth, such as Apple</a:t>
            </a:r>
          </a:p>
          <a:p>
            <a:r>
              <a:rPr lang="en-US" dirty="0" smtClean="0"/>
              <a:t>More likely to be greenfield than closer in, so more likely to be working with a blank </a:t>
            </a:r>
            <a:r>
              <a:rPr lang="en-US" dirty="0" smtClean="0"/>
              <a:t>slate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56645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01-21 at 9.46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9146"/>
            <a:ext cx="9144000" cy="255338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Austin’s planning needs to follow the City Charter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4958" y="4805510"/>
            <a:ext cx="79611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</a:rPr>
              <a:t>Includes “prevent overcrowding of land.”  Complete set of criteria includes </a:t>
            </a:r>
          </a:p>
          <a:p>
            <a:r>
              <a:rPr lang="en-US" sz="2000" dirty="0" smtClean="0">
                <a:solidFill>
                  <a:srgbClr val="008000"/>
                </a:solidFill>
              </a:rPr>
              <a:t>improve the public health, natural resources and infrastructure.</a:t>
            </a:r>
          </a:p>
        </p:txBody>
      </p:sp>
    </p:spTree>
    <p:extLst>
      <p:ext uri="{BB962C8B-B14F-4D97-AF65-F5344CB8AC3E}">
        <p14:creationId xmlns:p14="http://schemas.microsoft.com/office/powerpoint/2010/main" val="3848145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2259</TotalTime>
  <Words>711</Words>
  <Application>Microsoft Macintosh PowerPoint</Application>
  <PresentationFormat>On-screen Show (4:3)</PresentationFormat>
  <Paragraphs>91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Small Area Planning Joint Committee:  The Future of Planning</vt:lpstr>
      <vt:lpstr>SAPJC</vt:lpstr>
      <vt:lpstr>Questions in Wake of CodeNEXT</vt:lpstr>
      <vt:lpstr>Critique of Corridor Plans</vt:lpstr>
      <vt:lpstr>More Criticism of Corridor Plans</vt:lpstr>
      <vt:lpstr>*Cost of Neighborhood Plans</vt:lpstr>
      <vt:lpstr>PowerPoint Presentation</vt:lpstr>
      <vt:lpstr>Unplanned Areas</vt:lpstr>
      <vt:lpstr>Austin’s planning needs to follow the City Charter</vt:lpstr>
      <vt:lpstr>Council on May 21, 1997, started the Neighborhood Plan program</vt:lpstr>
      <vt:lpstr>Most NPs Completed in 2000s</vt:lpstr>
      <vt:lpstr>Council Resolution on Corridor Plans</vt:lpstr>
      <vt:lpstr>Comparison of Council Resolutions</vt:lpstr>
      <vt:lpstr>Staff’s Performance Evaluation</vt:lpstr>
      <vt:lpstr>East Riverside Upzoned Twice </vt:lpstr>
      <vt:lpstr>East Riverside Lessons</vt:lpstr>
      <vt:lpstr>Bottom Line on Planning in Austin</vt:lpstr>
    </vt:vector>
  </TitlesOfParts>
  <Company>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Area Plans Joint Committee:  The Future of Area Plans</dc:title>
  <dc:creator>Dan Heinzen</dc:creator>
  <cp:lastModifiedBy>Dan Heinzen</cp:lastModifiedBy>
  <cp:revision>64</cp:revision>
  <dcterms:created xsi:type="dcterms:W3CDTF">2019-01-21T16:52:05Z</dcterms:created>
  <dcterms:modified xsi:type="dcterms:W3CDTF">2019-01-24T02:01:26Z</dcterms:modified>
</cp:coreProperties>
</file>