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defTabSz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3"/>
          <p:cNvSpPr/>
          <p:nvPr/>
        </p:nvSpPr>
        <p:spPr>
          <a:xfrm>
            <a:off x="0" y="0"/>
            <a:ext cx="9144000" cy="3746500"/>
          </a:xfrm>
          <a:prstGeom prst="rect">
            <a:avLst/>
          </a:prstGeom>
          <a:solidFill>
            <a:srgbClr val="C8A278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" name="Shape 14"/>
          <p:cNvSpPr/>
          <p:nvPr/>
        </p:nvSpPr>
        <p:spPr>
          <a:xfrm>
            <a:off x="579437" y="1722438"/>
            <a:ext cx="53976" cy="1362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3"/>
          <p:cNvSpPr/>
          <p:nvPr/>
        </p:nvSpPr>
        <p:spPr>
          <a:xfrm>
            <a:off x="0" y="0"/>
            <a:ext cx="9144000" cy="3746500"/>
          </a:xfrm>
          <a:prstGeom prst="rect">
            <a:avLst/>
          </a:prstGeom>
          <a:solidFill>
            <a:srgbClr val="A4010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" name="Shape 14"/>
          <p:cNvSpPr/>
          <p:nvPr/>
        </p:nvSpPr>
        <p:spPr>
          <a:xfrm>
            <a:off x="579437" y="1722438"/>
            <a:ext cx="53976" cy="1362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" name="Title Text"/>
          <p:cNvSpPr txBox="1"/>
          <p:nvPr>
            <p:ph type="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quarter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0"/>
          <p:cNvSpPr/>
          <p:nvPr/>
        </p:nvSpPr>
        <p:spPr>
          <a:xfrm>
            <a:off x="579437" y="579437"/>
            <a:ext cx="53976" cy="674688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half" idx="1"/>
          </p:nvPr>
        </p:nvSpPr>
        <p:spPr>
          <a:xfrm>
            <a:off x="844424" y="1584699"/>
            <a:ext cx="3267301" cy="3219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29"/>
          <p:cNvSpPr txBox="1"/>
          <p:nvPr>
            <p:ph type="body" sz="half" idx="13"/>
          </p:nvPr>
        </p:nvSpPr>
        <p:spPr>
          <a:xfrm>
            <a:off x="4308497" y="1584699"/>
            <a:ext cx="3267301" cy="3219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0"/>
            <a:ext cx="2292350" cy="5143500"/>
          </a:xfrm>
          <a:prstGeom prst="rect">
            <a:avLst/>
          </a:prstGeom>
          <a:solidFill>
            <a:srgbClr val="C8A278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0000"/>
                </a:solidFill>
              </a:defRPr>
            </a:pP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0"/>
            <a:ext cx="9144000" cy="2593975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xfrm>
            <a:off x="685800" y="1597820"/>
            <a:ext cx="7772400" cy="11025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0" name="Body Level One…"/>
          <p:cNvSpPr txBox="1"/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>
                <a:solidFill>
                  <a:srgbClr val="888888"/>
                </a:solidFill>
              </a:defRPr>
            </a:lvl1pPr>
            <a:lvl2pPr indent="342900" algn="ctr">
              <a:defRPr>
                <a:solidFill>
                  <a:srgbClr val="888888"/>
                </a:solidFill>
              </a:defRPr>
            </a:lvl2pPr>
            <a:lvl3pPr indent="685800" algn="ctr">
              <a:defRPr>
                <a:solidFill>
                  <a:srgbClr val="888888"/>
                </a:solidFill>
              </a:defRPr>
            </a:lvl3pPr>
            <a:lvl4pPr indent="1028700" algn="ctr">
              <a:defRPr>
                <a:solidFill>
                  <a:srgbClr val="888888"/>
                </a:solidFill>
              </a:defRPr>
            </a:lvl4pPr>
            <a:lvl5pPr indent="1371600" algn="ctr"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0" y="0"/>
            <a:ext cx="301908" cy="288824"/>
          </a:xfrm>
          <a:prstGeom prst="rect">
            <a:avLst/>
          </a:prstGeom>
        </p:spPr>
        <p:txBody>
          <a:bodyPr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844550" y="422275"/>
            <a:ext cx="3227389" cy="8572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idx="1"/>
          </p:nvPr>
        </p:nvSpPr>
        <p:spPr>
          <a:xfrm>
            <a:off x="723900" y="1585912"/>
            <a:ext cx="6091238" cy="3149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0" y="0"/>
            <a:ext cx="301908" cy="288824"/>
          </a:xfrm>
          <a:prstGeom prst="rect">
            <a:avLst/>
          </a:prstGeom>
        </p:spPr>
        <p:txBody>
          <a:bodyPr anchor="t"/>
          <a:lstStyle>
            <a:lvl1pPr algn="l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"/>
          <p:cNvSpPr/>
          <p:nvPr/>
        </p:nvSpPr>
        <p:spPr>
          <a:xfrm>
            <a:off x="0" y="-692150"/>
            <a:ext cx="9144000" cy="1530350"/>
          </a:xfrm>
          <a:prstGeom prst="rect">
            <a:avLst/>
          </a:prstGeom>
          <a:solidFill>
            <a:srgbClr val="262626">
              <a:alpha val="819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" name="Parallelogram 2"/>
          <p:cNvSpPr/>
          <p:nvPr/>
        </p:nvSpPr>
        <p:spPr>
          <a:xfrm>
            <a:off x="-265113" y="-39688"/>
            <a:ext cx="4271964" cy="877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110" y="0"/>
                </a:lnTo>
                <a:lnTo>
                  <a:pt x="21600" y="0"/>
                </a:lnTo>
                <a:lnTo>
                  <a:pt x="2049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0.jpeg"/><Relationship Id="rId4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0.png"/><Relationship Id="rId4" Type="http://schemas.openxmlformats.org/officeDocument/2006/relationships/image" Target="../media/image1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6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1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.png"/><Relationship Id="rId4" Type="http://schemas.openxmlformats.org/officeDocument/2006/relationships/image" Target="../media/image1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abc.austintexas.gov/web/permit/public-search-other" TargetMode="Externa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eg"/><Relationship Id="rId3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67" t="22795" r="496" b="9647"/>
          <a:stretch>
            <a:fillRect/>
          </a:stretch>
        </p:blipFill>
        <p:spPr>
          <a:xfrm>
            <a:off x="953310" y="971549"/>
            <a:ext cx="7110550" cy="3122667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Title 1"/>
          <p:cNvSpPr txBox="1"/>
          <p:nvPr>
            <p:ph type="title"/>
          </p:nvPr>
        </p:nvSpPr>
        <p:spPr>
          <a:xfrm>
            <a:off x="550523" y="205664"/>
            <a:ext cx="7815265" cy="7658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pPr defTabSz="768095">
              <a:defRPr sz="2267">
                <a:solidFill>
                  <a:srgbClr val="808080"/>
                </a:solidFill>
              </a:defRPr>
            </a:pPr>
            <a:r>
              <a:t>		</a:t>
            </a:r>
            <a:r>
              <a:rPr>
                <a:solidFill>
                  <a:srgbClr val="0C436C"/>
                </a:solidFill>
              </a:rPr>
              <a:t> </a:t>
            </a:r>
            <a:r>
              <a:rPr sz="1512">
                <a:solidFill>
                  <a:srgbClr val="0C436C"/>
                </a:solidFill>
              </a:rPr>
              <a:t>          </a:t>
            </a:r>
            <a:r>
              <a:rPr b="1" sz="1512">
                <a:solidFill>
                  <a:srgbClr val="0C436C"/>
                </a:solidFill>
              </a:rPr>
              <a:t>Residential Review at the City of Austin</a:t>
            </a:r>
            <a:br>
              <a:rPr b="1" sz="1512">
                <a:solidFill>
                  <a:srgbClr val="0C436C"/>
                </a:solidFill>
              </a:rPr>
            </a:br>
          </a:p>
        </p:txBody>
      </p:sp>
      <p:pic>
        <p:nvPicPr>
          <p:cNvPr id="9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376" y="230727"/>
            <a:ext cx="2167690" cy="59541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traight Connector 16"/>
          <p:cNvSpPr/>
          <p:nvPr/>
        </p:nvSpPr>
        <p:spPr>
          <a:xfrm>
            <a:off x="3092537" y="299837"/>
            <a:ext cx="1" cy="457201"/>
          </a:xfrm>
          <a:prstGeom prst="line">
            <a:avLst/>
          </a:prstGeom>
          <a:ln w="12700">
            <a:solidFill>
              <a:srgbClr val="0A4469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9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022" y="4094214"/>
            <a:ext cx="1343026" cy="93821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extBox 25"/>
          <p:cNvSpPr txBox="1"/>
          <p:nvPr/>
        </p:nvSpPr>
        <p:spPr>
          <a:xfrm>
            <a:off x="5337242" y="4417710"/>
            <a:ext cx="3652166" cy="3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i="1" sz="1600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Building a Better Austin Together</a:t>
            </a:r>
          </a:p>
        </p:txBody>
      </p:sp>
      <p:sp>
        <p:nvSpPr>
          <p:cNvPr id="95" name="Subtitle 2"/>
          <p:cNvSpPr txBox="1"/>
          <p:nvPr>
            <p:ph type="body" sz="quarter" idx="1"/>
          </p:nvPr>
        </p:nvSpPr>
        <p:spPr>
          <a:xfrm>
            <a:off x="1277906" y="4350692"/>
            <a:ext cx="3728598" cy="822326"/>
          </a:xfrm>
          <a:prstGeom prst="rect">
            <a:avLst/>
          </a:prstGeom>
        </p:spPr>
        <p:txBody>
          <a:bodyPr/>
          <a:lstStyle/>
          <a:p>
            <a:pPr algn="l" defTabSz="813816">
              <a:lnSpc>
                <a:spcPct val="80000"/>
              </a:lnSpc>
              <a:defRPr b="1" sz="979">
                <a:solidFill>
                  <a:srgbClr val="000000"/>
                </a:solidFill>
              </a:defRPr>
            </a:pPr>
            <a:r>
              <a:t>Susan Barr</a:t>
            </a:r>
            <a:br/>
            <a:r>
              <a:t>Austin Neighborhood Council - </a:t>
            </a:r>
            <a:r>
              <a:rPr b="0"/>
              <a:t>May 22, 2019</a:t>
            </a:r>
            <a:br>
              <a:rPr b="0"/>
            </a:br>
            <a:endParaRPr sz="1958"/>
          </a:p>
          <a:p>
            <a:pPr algn="l" defTabSz="813816">
              <a:lnSpc>
                <a:spcPct val="80000"/>
              </a:lnSpc>
              <a:defRPr sz="712">
                <a:solidFill>
                  <a:srgbClr val="000000"/>
                </a:solidFill>
              </a:defRPr>
            </a:pPr>
            <a:r>
              <a:t>					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41"/>
          <p:cNvSpPr txBox="1"/>
          <p:nvPr>
            <p:ph type="title" idx="4294967295"/>
          </p:nvPr>
        </p:nvSpPr>
        <p:spPr>
          <a:xfrm>
            <a:off x="209550" y="350838"/>
            <a:ext cx="1485900" cy="49688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704087">
              <a:defRPr b="1" sz="2002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Vision </a:t>
            </a:r>
          </a:p>
        </p:txBody>
      </p:sp>
      <p:pic>
        <p:nvPicPr>
          <p:cNvPr id="17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9039" y="-12701"/>
            <a:ext cx="7037390" cy="515580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 1"/>
          <p:cNvSpPr txBox="1"/>
          <p:nvPr/>
        </p:nvSpPr>
        <p:spPr>
          <a:xfrm>
            <a:off x="209550" y="923925"/>
            <a:ext cx="1971675" cy="11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Building a Greater Austin together through Code Education, Collaboration and Enforcement.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2"/>
          <p:cNvSpPr/>
          <p:nvPr/>
        </p:nvSpPr>
        <p:spPr>
          <a:xfrm>
            <a:off x="2257425" y="0"/>
            <a:ext cx="6886575" cy="51435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0" name="Shape 141"/>
          <p:cNvSpPr txBox="1"/>
          <p:nvPr>
            <p:ph type="title" idx="4294967295"/>
          </p:nvPr>
        </p:nvSpPr>
        <p:spPr>
          <a:xfrm>
            <a:off x="209550" y="600075"/>
            <a:ext cx="1485900" cy="4953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defTabSz="539495">
              <a:defRPr b="1" sz="1533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Service Areas </a:t>
            </a:r>
          </a:p>
        </p:txBody>
      </p:sp>
      <p:sp>
        <p:nvSpPr>
          <p:cNvPr id="181" name="Rectangle 1"/>
          <p:cNvSpPr txBox="1"/>
          <p:nvPr/>
        </p:nvSpPr>
        <p:spPr>
          <a:xfrm>
            <a:off x="209550" y="1096962"/>
            <a:ext cx="1971675" cy="1101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Building a Greater Austin together through Code Education, Collaboration and Enforcement.</a:t>
            </a:r>
          </a:p>
        </p:txBody>
      </p:sp>
      <p:pic>
        <p:nvPicPr>
          <p:cNvPr id="18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6125" y="-14288"/>
            <a:ext cx="4848225" cy="5157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WHAT WE DO</a:t>
            </a:r>
            <a:br/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KEEP PEOPLE SAFE IN OUR HOME, WORK AND COMMUNITY</a:t>
            </a:r>
          </a:p>
        </p:txBody>
      </p:sp>
      <p:pic>
        <p:nvPicPr>
          <p:cNvPr id="18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562" y="1206500"/>
            <a:ext cx="8188326" cy="273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352" y="204407"/>
            <a:ext cx="2898845" cy="393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SAFE AT HOME</a:t>
            </a:r>
            <a:br/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Transforming a city begins at home -- whether it's a house or an apartment. </a:t>
            </a:r>
          </a:p>
        </p:txBody>
      </p:sp>
      <p:pic>
        <p:nvPicPr>
          <p:cNvPr id="18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-63500"/>
            <a:ext cx="1023938" cy="107473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73"/>
          <p:cNvSpPr txBox="1"/>
          <p:nvPr/>
        </p:nvSpPr>
        <p:spPr>
          <a:xfrm>
            <a:off x="4271962" y="1870075"/>
            <a:ext cx="4298951" cy="2768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Austin Code investigates homes, apartments, duplexes and everything in between. </a:t>
            </a:r>
            <a:br/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Goal is to bring properties to a safe standard. </a:t>
            </a:r>
            <a:br/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Residents can call 3-1-1 to report a safety concern. </a:t>
            </a:r>
          </a:p>
          <a:p>
            <a:pPr marL="171450" indent="-171450">
              <a:buClr>
                <a:srgbClr val="C00000"/>
              </a:buClr>
              <a:buSzPct val="100000"/>
              <a:buChar char="▪"/>
              <a:defRPr sz="1200"/>
            </a:pPr>
          </a:p>
          <a:p>
            <a:pPr marL="171450" indent="-171450">
              <a:buClr>
                <a:srgbClr val="C00000"/>
              </a:buClr>
              <a:buSzPct val="100000"/>
              <a:buChar char="▪"/>
              <a:defRPr sz="1200"/>
            </a:pPr>
          </a:p>
        </p:txBody>
      </p:sp>
      <p:grpSp>
        <p:nvGrpSpPr>
          <p:cNvPr id="193" name="Picture 6"/>
          <p:cNvGrpSpPr/>
          <p:nvPr/>
        </p:nvGrpSpPr>
        <p:grpSpPr>
          <a:xfrm>
            <a:off x="372424" y="1601513"/>
            <a:ext cx="3582775" cy="2475696"/>
            <a:chOff x="0" y="0"/>
            <a:chExt cx="3582773" cy="2475694"/>
          </a:xfrm>
        </p:grpSpPr>
        <p:sp>
          <p:nvSpPr>
            <p:cNvPr id="191" name="Rectangle"/>
            <p:cNvSpPr/>
            <p:nvPr/>
          </p:nvSpPr>
          <p:spPr>
            <a:xfrm rot="760270">
              <a:off x="157967" y="336342"/>
              <a:ext cx="3266840" cy="180301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2" name="image29.jpeg" descr="image29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760270">
              <a:off x="157967" y="336342"/>
              <a:ext cx="3266840" cy="180301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94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9050" y="252413"/>
            <a:ext cx="2235200" cy="357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66"/>
          <p:cNvSpPr txBox="1"/>
          <p:nvPr>
            <p:ph type="ctrTitle" idx="4294967295"/>
          </p:nvPr>
        </p:nvSpPr>
        <p:spPr>
          <a:xfrm>
            <a:off x="4214812" y="-174625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SAFE AT WORK</a:t>
            </a:r>
            <a:br/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Everyday, thousands of Austin residents enter their workplace building expecting </a:t>
            </a:r>
            <a:br>
              <a:rPr b="1" sz="1000"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their surroundings and the structure to be safe</a:t>
            </a:r>
          </a:p>
        </p:txBody>
      </p:sp>
      <p:pic>
        <p:nvPicPr>
          <p:cNvPr id="19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113" y="36512"/>
            <a:ext cx="1023938" cy="1074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050" y="252413"/>
            <a:ext cx="2235200" cy="3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73"/>
          <p:cNvSpPr txBox="1"/>
          <p:nvPr/>
        </p:nvSpPr>
        <p:spPr>
          <a:xfrm>
            <a:off x="4257675" y="1735138"/>
            <a:ext cx="4513263" cy="2768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Ensure proper zoning of land use.</a:t>
            </a:r>
            <a:br/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The licensing and registration program regulates: private waste haulers, billboards, hotels, motels, rooming and boarding houses, mobile homes, short-term rentals, sororities and fraternities and the repeat offender program in our community.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sz="1200"/>
            </a:pPr>
          </a:p>
          <a:p>
            <a:pPr>
              <a:defRPr sz="1200"/>
            </a:pPr>
          </a:p>
        </p:txBody>
      </p:sp>
      <p:grpSp>
        <p:nvGrpSpPr>
          <p:cNvPr id="202" name="Picture 9"/>
          <p:cNvGrpSpPr/>
          <p:nvPr/>
        </p:nvGrpSpPr>
        <p:grpSpPr>
          <a:xfrm>
            <a:off x="503948" y="1446662"/>
            <a:ext cx="3375261" cy="2250174"/>
            <a:chOff x="0" y="0"/>
            <a:chExt cx="3375259" cy="2250172"/>
          </a:xfrm>
        </p:grpSpPr>
        <p:sp>
          <p:nvSpPr>
            <p:cNvPr id="200" name="Rectangle"/>
            <p:cNvSpPr/>
            <p:nvPr/>
          </p:nvSpPr>
          <p:spPr>
            <a:xfrm>
              <a:off x="0" y="0"/>
              <a:ext cx="3375260" cy="225017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1" name="image32.png" descr="image3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375260" cy="2250173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SAFE COMMUNITY</a:t>
            </a:r>
            <a:br/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Communities are the heart and soul of Austin</a:t>
            </a:r>
          </a:p>
        </p:txBody>
      </p:sp>
      <p:pic>
        <p:nvPicPr>
          <p:cNvPr id="20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113" y="-7939"/>
            <a:ext cx="1023938" cy="107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050" y="252413"/>
            <a:ext cx="2235200" cy="3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73"/>
          <p:cNvSpPr txBox="1"/>
          <p:nvPr/>
        </p:nvSpPr>
        <p:spPr>
          <a:xfrm>
            <a:off x="4819650" y="1666875"/>
            <a:ext cx="3854450" cy="1497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Austin Code Department is making sure our surroundings are safe.</a:t>
            </a:r>
            <a:br/>
            <a:endParaRPr sz="1200"/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Austin Code inspects businesses and city-owned properties in our community.</a:t>
            </a:r>
          </a:p>
        </p:txBody>
      </p:sp>
      <p:grpSp>
        <p:nvGrpSpPr>
          <p:cNvPr id="210" name="Picture 4"/>
          <p:cNvGrpSpPr/>
          <p:nvPr/>
        </p:nvGrpSpPr>
        <p:grpSpPr>
          <a:xfrm>
            <a:off x="469898" y="1285038"/>
            <a:ext cx="4295352" cy="2970841"/>
            <a:chOff x="0" y="0"/>
            <a:chExt cx="4295350" cy="2970839"/>
          </a:xfrm>
        </p:grpSpPr>
        <p:sp>
          <p:nvSpPr>
            <p:cNvPr id="208" name="Rectangle"/>
            <p:cNvSpPr/>
            <p:nvPr/>
          </p:nvSpPr>
          <p:spPr>
            <a:xfrm rot="716117">
              <a:off x="185809" y="381870"/>
              <a:ext cx="3923733" cy="220710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9" name="image34.jpeg" descr="image34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716117">
              <a:off x="185809" y="381870"/>
              <a:ext cx="3923733" cy="220710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TOP 5 HOME VIOLATIONS</a:t>
            </a:r>
            <a:br/>
          </a:p>
        </p:txBody>
      </p:sp>
      <p:pic>
        <p:nvPicPr>
          <p:cNvPr id="21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4750" y="993775"/>
            <a:ext cx="800100" cy="373221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Rectangle 1"/>
          <p:cNvSpPr txBox="1"/>
          <p:nvPr/>
        </p:nvSpPr>
        <p:spPr>
          <a:xfrm>
            <a:off x="2132013" y="989012"/>
            <a:ext cx="5562601" cy="388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6" tIns="45706" rIns="45706" bIns="45706">
            <a:spAutoFit/>
          </a:bodyPr>
          <a:lstStyle/>
          <a:p>
            <a:pPr>
              <a:lnSpc>
                <a:spcPct val="150000"/>
              </a:lnSpc>
              <a:defRPr b="1" sz="1800">
                <a:solidFill>
                  <a:srgbClr val="595959"/>
                </a:solidFill>
              </a:defRPr>
            </a:pPr>
            <a:r>
              <a:t>High Grass and Weeds</a:t>
            </a:r>
          </a:p>
          <a:p>
            <a:pPr>
              <a:lnSpc>
                <a:spcPct val="150000"/>
              </a:lnSpc>
              <a:defRPr sz="1800">
                <a:solidFill>
                  <a:srgbClr val="595959"/>
                </a:solidFill>
              </a:defRPr>
            </a:pPr>
          </a:p>
          <a:p>
            <a:pPr>
              <a:lnSpc>
                <a:spcPct val="150000"/>
              </a:lnSpc>
              <a:defRPr b="1" sz="1800">
                <a:solidFill>
                  <a:srgbClr val="595959"/>
                </a:solidFill>
              </a:defRPr>
            </a:pPr>
            <a:r>
              <a:t>Work Without Permit</a:t>
            </a:r>
          </a:p>
          <a:p>
            <a:pPr>
              <a:lnSpc>
                <a:spcPct val="150000"/>
              </a:lnSpc>
              <a:defRPr sz="1800">
                <a:solidFill>
                  <a:srgbClr val="595959"/>
                </a:solidFill>
              </a:defRPr>
            </a:pPr>
          </a:p>
          <a:p>
            <a:pPr>
              <a:lnSpc>
                <a:spcPct val="150000"/>
              </a:lnSpc>
              <a:defRPr b="1" sz="1800">
                <a:solidFill>
                  <a:srgbClr val="595959"/>
                </a:solidFill>
              </a:defRPr>
            </a:pPr>
            <a:r>
              <a:t>Trash and Debris</a:t>
            </a:r>
          </a:p>
          <a:p>
            <a:pPr>
              <a:lnSpc>
                <a:spcPct val="150000"/>
              </a:lnSpc>
              <a:defRPr sz="1800">
                <a:solidFill>
                  <a:srgbClr val="595959"/>
                </a:solidFill>
              </a:defRPr>
            </a:pPr>
          </a:p>
          <a:p>
            <a:pPr>
              <a:lnSpc>
                <a:spcPct val="150000"/>
              </a:lnSpc>
              <a:defRPr b="1" sz="1800">
                <a:solidFill>
                  <a:srgbClr val="595959"/>
                </a:solidFill>
              </a:defRPr>
            </a:pPr>
            <a:r>
              <a:t>Unsanitary Conditions </a:t>
            </a:r>
          </a:p>
          <a:p>
            <a:pPr>
              <a:lnSpc>
                <a:spcPct val="150000"/>
              </a:lnSpc>
              <a:defRPr sz="1800">
                <a:solidFill>
                  <a:srgbClr val="595959"/>
                </a:solidFill>
              </a:defRPr>
            </a:pPr>
          </a:p>
          <a:p>
            <a:pPr>
              <a:lnSpc>
                <a:spcPct val="150000"/>
              </a:lnSpc>
              <a:defRPr b="1" sz="1800">
                <a:solidFill>
                  <a:srgbClr val="595959"/>
                </a:solidFill>
              </a:defRPr>
            </a:pPr>
            <a:r>
              <a:t>Substandard and Dangerous Structures</a:t>
            </a:r>
          </a:p>
        </p:txBody>
      </p:sp>
      <p:pic>
        <p:nvPicPr>
          <p:cNvPr id="21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352" y="204407"/>
            <a:ext cx="2898845" cy="393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HOW WE WORK</a:t>
            </a:r>
            <a:br/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KEEP PEOPLE SAFE IN OUR HOME, WORK AND COMMUNITY</a:t>
            </a:r>
          </a:p>
        </p:txBody>
      </p:sp>
      <p:pic>
        <p:nvPicPr>
          <p:cNvPr id="2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1641475"/>
            <a:ext cx="8026400" cy="2676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352" y="204407"/>
            <a:ext cx="2898845" cy="393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FIRST, EDUCATION</a:t>
            </a:r>
            <a:br/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Proactive Educational Efforts </a:t>
            </a:r>
          </a:p>
        </p:txBody>
      </p:sp>
      <p:pic>
        <p:nvPicPr>
          <p:cNvPr id="22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050" y="252413"/>
            <a:ext cx="2235200" cy="3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73"/>
          <p:cNvSpPr txBox="1"/>
          <p:nvPr/>
        </p:nvSpPr>
        <p:spPr>
          <a:xfrm>
            <a:off x="5969000" y="1666875"/>
            <a:ext cx="2705100" cy="2462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Multifaceted quarterly campaigns to the public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Virtual reality tool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Code Connect phone line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Social media 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Tabling and speaking events 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Inspectors day-to-day</a:t>
            </a:r>
          </a:p>
        </p:txBody>
      </p:sp>
      <p:pic>
        <p:nvPicPr>
          <p:cNvPr id="22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" y="0"/>
            <a:ext cx="1044575" cy="1090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" name="Picture 1"/>
          <p:cNvGrpSpPr/>
          <p:nvPr/>
        </p:nvGrpSpPr>
        <p:grpSpPr>
          <a:xfrm>
            <a:off x="699629" y="996838"/>
            <a:ext cx="2704327" cy="1688522"/>
            <a:chOff x="0" y="0"/>
            <a:chExt cx="2704326" cy="1688520"/>
          </a:xfrm>
        </p:grpSpPr>
        <p:sp>
          <p:nvSpPr>
            <p:cNvPr id="225" name="Rectangle"/>
            <p:cNvSpPr/>
            <p:nvPr/>
          </p:nvSpPr>
          <p:spPr>
            <a:xfrm rot="21213127">
              <a:off x="71050" y="139409"/>
              <a:ext cx="2562226" cy="140970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6" name="image38.jpeg" descr="image38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1213127">
              <a:off x="71050" y="139409"/>
              <a:ext cx="2562226" cy="1409703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30" name="Picture 5"/>
          <p:cNvGrpSpPr/>
          <p:nvPr/>
        </p:nvGrpSpPr>
        <p:grpSpPr>
          <a:xfrm>
            <a:off x="2407186" y="2247933"/>
            <a:ext cx="3312795" cy="2208530"/>
            <a:chOff x="0" y="0"/>
            <a:chExt cx="3312793" cy="2208528"/>
          </a:xfrm>
        </p:grpSpPr>
        <p:sp>
          <p:nvSpPr>
            <p:cNvPr id="228" name="Rectangle"/>
            <p:cNvSpPr/>
            <p:nvPr/>
          </p:nvSpPr>
          <p:spPr>
            <a:xfrm>
              <a:off x="0" y="0"/>
              <a:ext cx="3312794" cy="220852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9" name="image39.jpeg" descr="image39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312794" cy="2208529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33" name="Picture 10"/>
          <p:cNvGrpSpPr/>
          <p:nvPr/>
        </p:nvGrpSpPr>
        <p:grpSpPr>
          <a:xfrm>
            <a:off x="275424" y="2314473"/>
            <a:ext cx="2555968" cy="2075450"/>
            <a:chOff x="0" y="0"/>
            <a:chExt cx="2555966" cy="2075449"/>
          </a:xfrm>
        </p:grpSpPr>
        <p:sp>
          <p:nvSpPr>
            <p:cNvPr id="231" name="Rectangle"/>
            <p:cNvSpPr/>
            <p:nvPr/>
          </p:nvSpPr>
          <p:spPr>
            <a:xfrm rot="20119905">
              <a:off x="160382" y="409074"/>
              <a:ext cx="2235201" cy="125730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2" name="image40.jpeg" descr="image40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0119905">
              <a:off x="160382" y="409074"/>
              <a:ext cx="2235201" cy="1257301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COLLABORATION</a:t>
            </a:r>
            <a:br/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Network of collaborative culture</a:t>
            </a:r>
          </a:p>
        </p:txBody>
      </p:sp>
      <p:pic>
        <p:nvPicPr>
          <p:cNvPr id="23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050" y="252413"/>
            <a:ext cx="2235200" cy="3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73"/>
          <p:cNvSpPr txBox="1"/>
          <p:nvPr/>
        </p:nvSpPr>
        <p:spPr>
          <a:xfrm>
            <a:off x="5969000" y="1666875"/>
            <a:ext cx="2705100" cy="131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Neighborhood and stakeholder meetings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Public Assembly of Code Enforcement (PACE)</a:t>
            </a:r>
          </a:p>
        </p:txBody>
      </p:sp>
      <p:pic>
        <p:nvPicPr>
          <p:cNvPr id="238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" y="0"/>
            <a:ext cx="1044575" cy="1090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" name="Picture 2"/>
          <p:cNvGrpSpPr/>
          <p:nvPr/>
        </p:nvGrpSpPr>
        <p:grpSpPr>
          <a:xfrm>
            <a:off x="580747" y="1305258"/>
            <a:ext cx="5053941" cy="2819067"/>
            <a:chOff x="0" y="0"/>
            <a:chExt cx="5053939" cy="2819065"/>
          </a:xfrm>
        </p:grpSpPr>
        <p:sp>
          <p:nvSpPr>
            <p:cNvPr id="239" name="Rectangle"/>
            <p:cNvSpPr/>
            <p:nvPr/>
          </p:nvSpPr>
          <p:spPr>
            <a:xfrm>
              <a:off x="0" y="0"/>
              <a:ext cx="5053940" cy="281906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0" name="image42.png" descr="image4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053940" cy="2819066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2"/>
          <p:cNvSpPr txBox="1"/>
          <p:nvPr>
            <p:ph type="body" idx="1"/>
          </p:nvPr>
        </p:nvSpPr>
        <p:spPr>
          <a:xfrm>
            <a:off x="1485900" y="1085850"/>
            <a:ext cx="6515100" cy="3429000"/>
          </a:xfrm>
          <a:prstGeom prst="rect">
            <a:avLst/>
          </a:prstGeom>
        </p:spPr>
        <p:txBody>
          <a:bodyPr/>
          <a:lstStyle/>
          <a:p>
            <a:pPr marL="342900" indent="-342900">
              <a:buSzPct val="100000"/>
              <a:buFont typeface="Arial"/>
              <a:buChar char="•"/>
              <a:defRPr sz="2700">
                <a:solidFill>
                  <a:srgbClr val="17375E"/>
                </a:solidFill>
              </a:defRPr>
            </a:pPr>
            <a:r>
              <a:t>Overview</a:t>
            </a:r>
          </a:p>
          <a:p>
            <a:pPr marL="342900" indent="-342900">
              <a:buSzPct val="100000"/>
              <a:buFont typeface="Arial"/>
              <a:buChar char="•"/>
              <a:defRPr sz="2700">
                <a:solidFill>
                  <a:srgbClr val="17375E"/>
                </a:solidFill>
              </a:defRPr>
            </a:pPr>
            <a:r>
              <a:t>Zoning</a:t>
            </a:r>
          </a:p>
          <a:p>
            <a:pPr marL="342900" indent="-342900">
              <a:buSzPct val="100000"/>
              <a:buFont typeface="Arial"/>
              <a:buChar char="•"/>
              <a:defRPr sz="2700">
                <a:solidFill>
                  <a:srgbClr val="17375E"/>
                </a:solidFill>
              </a:defRPr>
            </a:pPr>
            <a:r>
              <a:t>Technical Review</a:t>
            </a:r>
          </a:p>
          <a:p>
            <a:pPr marL="342900" indent="-342900">
              <a:buSzPct val="100000"/>
              <a:buFont typeface="Arial"/>
              <a:buChar char="•"/>
              <a:defRPr sz="2700">
                <a:solidFill>
                  <a:srgbClr val="17375E"/>
                </a:solidFill>
              </a:defRPr>
            </a:pPr>
            <a:r>
              <a:t>Helpful Tips</a:t>
            </a:r>
          </a:p>
          <a:p>
            <a:pPr marL="342900" indent="-342900">
              <a:buSzPct val="100000"/>
              <a:buFont typeface="Arial"/>
              <a:buChar char="•"/>
              <a:defRPr sz="2700">
                <a:solidFill>
                  <a:srgbClr val="17375E"/>
                </a:solidFill>
              </a:defRPr>
            </a:pPr>
            <a:r>
              <a:t>Permit History Search</a:t>
            </a:r>
          </a:p>
        </p:txBody>
      </p:sp>
      <p:sp>
        <p:nvSpPr>
          <p:cNvPr id="98" name="Title 1"/>
          <p:cNvSpPr txBox="1"/>
          <p:nvPr/>
        </p:nvSpPr>
        <p:spPr>
          <a:xfrm>
            <a:off x="0" y="171450"/>
            <a:ext cx="9144000" cy="685800"/>
          </a:xfrm>
          <a:prstGeom prst="rect">
            <a:avLst/>
          </a:prstGeom>
          <a:solidFill>
            <a:srgbClr val="C6D9F1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defTabSz="603504">
              <a:lnSpc>
                <a:spcPct val="80000"/>
              </a:lnSpc>
              <a:defRPr sz="462">
                <a:solidFill>
                  <a:srgbClr val="808080"/>
                </a:solidFill>
              </a:defRPr>
            </a:pPr>
            <a:r>
              <a:t>		</a:t>
            </a:r>
            <a:br/>
            <a:r>
              <a:t>		         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                     </a:t>
            </a:r>
            <a:r>
              <a:rPr sz="1584">
                <a:solidFill>
                  <a:srgbClr val="17375E"/>
                </a:solidFill>
              </a:rPr>
              <a:t>TOPICS</a:t>
            </a:r>
            <a:br>
              <a:rPr sz="1584">
                <a:solidFill>
                  <a:srgbClr val="17375E"/>
                </a:solidFill>
              </a:rPr>
            </a:br>
          </a:p>
        </p:txBody>
      </p:sp>
      <p:sp>
        <p:nvSpPr>
          <p:cNvPr id="99" name="Straight Connector 6"/>
          <p:cNvSpPr/>
          <p:nvPr/>
        </p:nvSpPr>
        <p:spPr>
          <a:xfrm>
            <a:off x="2318425" y="279264"/>
            <a:ext cx="1" cy="457201"/>
          </a:xfrm>
          <a:prstGeom prst="line">
            <a:avLst/>
          </a:prstGeom>
          <a:ln w="12700">
            <a:solidFill>
              <a:srgbClr val="17375E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371" y="226876"/>
            <a:ext cx="1807370" cy="56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9715" y="4422576"/>
            <a:ext cx="981704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xtBox 25"/>
          <p:cNvSpPr txBox="1"/>
          <p:nvPr/>
        </p:nvSpPr>
        <p:spPr>
          <a:xfrm>
            <a:off x="6160851" y="4755052"/>
            <a:ext cx="2899894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i="1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Building a Better Austin Together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ENFORCEMENT</a:t>
            </a:r>
            <a:br/>
            <a:r>
              <a:rPr b="1" sz="1000">
                <a:latin typeface="Titillium Web"/>
                <a:ea typeface="Titillium Web"/>
                <a:cs typeface="Titillium Web"/>
                <a:sym typeface="Titillium Web"/>
              </a:rPr>
              <a:t>Upholding building, city and property codes </a:t>
            </a:r>
          </a:p>
        </p:txBody>
      </p:sp>
      <p:pic>
        <p:nvPicPr>
          <p:cNvPr id="24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050" y="252413"/>
            <a:ext cx="2235200" cy="357187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73"/>
          <p:cNvSpPr txBox="1"/>
          <p:nvPr/>
        </p:nvSpPr>
        <p:spPr>
          <a:xfrm>
            <a:off x="5969000" y="1666875"/>
            <a:ext cx="2705100" cy="131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Case Investigations Unit 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Licensing and Registrations Unit</a:t>
            </a:r>
          </a:p>
          <a:p>
            <a:pPr marL="285750" indent="-285750">
              <a:buClr>
                <a:srgbClr val="C00000"/>
              </a:buClr>
              <a:buSzPct val="100000"/>
              <a:buChar char="▪"/>
              <a:defRPr b="1" sz="1600">
                <a:solidFill>
                  <a:srgbClr val="595959"/>
                </a:solidFill>
              </a:defRPr>
            </a:pPr>
            <a:r>
              <a:t>Extended Hours </a:t>
            </a:r>
          </a:p>
        </p:txBody>
      </p:sp>
      <p:pic>
        <p:nvPicPr>
          <p:cNvPr id="24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" y="0"/>
            <a:ext cx="1044575" cy="1090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" name="Picture 2"/>
          <p:cNvGrpSpPr/>
          <p:nvPr/>
        </p:nvGrpSpPr>
        <p:grpSpPr>
          <a:xfrm>
            <a:off x="1851243" y="2428321"/>
            <a:ext cx="3817557" cy="2149580"/>
            <a:chOff x="0" y="0"/>
            <a:chExt cx="3817556" cy="2149578"/>
          </a:xfrm>
        </p:grpSpPr>
        <p:sp>
          <p:nvSpPr>
            <p:cNvPr id="247" name="Rectangle"/>
            <p:cNvSpPr/>
            <p:nvPr/>
          </p:nvSpPr>
          <p:spPr>
            <a:xfrm>
              <a:off x="0" y="0"/>
              <a:ext cx="3817557" cy="2149579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8" name="image43.png" descr="image4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17557" cy="2149579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52" name="Picture 9"/>
          <p:cNvGrpSpPr/>
          <p:nvPr/>
        </p:nvGrpSpPr>
        <p:grpSpPr>
          <a:xfrm>
            <a:off x="177018" y="968484"/>
            <a:ext cx="3583004" cy="2534626"/>
            <a:chOff x="0" y="0"/>
            <a:chExt cx="3583003" cy="2534624"/>
          </a:xfrm>
        </p:grpSpPr>
        <p:sp>
          <p:nvSpPr>
            <p:cNvPr id="250" name="Rectangle"/>
            <p:cNvSpPr/>
            <p:nvPr/>
          </p:nvSpPr>
          <p:spPr>
            <a:xfrm rot="20788087">
              <a:off x="168554" y="354405"/>
              <a:ext cx="3245895" cy="182581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1" name="image44.jpeg" descr="image44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0788087">
              <a:off x="168554" y="354405"/>
              <a:ext cx="3245895" cy="1825816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87"/>
          <p:cNvSpPr txBox="1"/>
          <p:nvPr>
            <p:ph type="title"/>
          </p:nvPr>
        </p:nvSpPr>
        <p:spPr>
          <a:xfrm>
            <a:off x="827088" y="1557337"/>
            <a:ext cx="7110411" cy="11604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How to report a code violation? </a:t>
            </a:r>
          </a:p>
        </p:txBody>
      </p:sp>
      <p:pic>
        <p:nvPicPr>
          <p:cNvPr id="25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96138" y="4635500"/>
            <a:ext cx="1714501" cy="36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0462" y="3141663"/>
            <a:ext cx="1052513" cy="1052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33787" y="3132138"/>
            <a:ext cx="10541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95962" y="3132138"/>
            <a:ext cx="1052513" cy="10525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Rectangle 3"/>
          <p:cNvSpPr txBox="1"/>
          <p:nvPr/>
        </p:nvSpPr>
        <p:spPr>
          <a:xfrm>
            <a:off x="827087" y="2197100"/>
            <a:ext cx="6313489" cy="66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3200">
                <a:solidFill>
                  <a:srgbClr val="A1162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Contact Austin 3-1-1</a:t>
            </a:r>
          </a:p>
        </p:txBody>
      </p:sp>
      <p:sp>
        <p:nvSpPr>
          <p:cNvPr id="260" name="Rectangle 1"/>
          <p:cNvSpPr txBox="1"/>
          <p:nvPr/>
        </p:nvSpPr>
        <p:spPr>
          <a:xfrm>
            <a:off x="1076325" y="4171949"/>
            <a:ext cx="1219200" cy="43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6" tIns="45706" rIns="45706" bIns="45706">
            <a:spAutoFit/>
          </a:bodyPr>
          <a:lstStyle>
            <a:lvl1pPr algn="ctr">
              <a:lnSpc>
                <a:spcPct val="150000"/>
              </a:lnSpc>
              <a:defRPr b="1" sz="2400">
                <a:solidFill>
                  <a:srgbClr val="595959"/>
                </a:solidFill>
              </a:defRPr>
            </a:lvl1pPr>
          </a:lstStyle>
          <a:p>
            <a:pPr/>
            <a:r>
              <a:t>Online</a:t>
            </a:r>
          </a:p>
        </p:txBody>
      </p:sp>
      <p:sp>
        <p:nvSpPr>
          <p:cNvPr id="261" name="Rectangle 1"/>
          <p:cNvSpPr txBox="1"/>
          <p:nvPr/>
        </p:nvSpPr>
        <p:spPr>
          <a:xfrm>
            <a:off x="3551237" y="4141787"/>
            <a:ext cx="1219201" cy="43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6" tIns="45706" rIns="45706" bIns="45706">
            <a:spAutoFit/>
          </a:bodyPr>
          <a:lstStyle>
            <a:lvl1pPr algn="ctr">
              <a:lnSpc>
                <a:spcPct val="150000"/>
              </a:lnSpc>
              <a:defRPr b="1" sz="2400">
                <a:solidFill>
                  <a:srgbClr val="595959"/>
                </a:solidFill>
              </a:defRPr>
            </a:lvl1pPr>
          </a:lstStyle>
          <a:p>
            <a:pPr/>
            <a:r>
              <a:t>App</a:t>
            </a:r>
          </a:p>
        </p:txBody>
      </p:sp>
      <p:sp>
        <p:nvSpPr>
          <p:cNvPr id="262" name="Rectangle 1"/>
          <p:cNvSpPr txBox="1"/>
          <p:nvPr/>
        </p:nvSpPr>
        <p:spPr>
          <a:xfrm>
            <a:off x="5711825" y="4160837"/>
            <a:ext cx="1219200" cy="43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6" tIns="45706" rIns="45706" bIns="45706">
            <a:spAutoFit/>
          </a:bodyPr>
          <a:lstStyle>
            <a:lvl1pPr algn="ctr">
              <a:lnSpc>
                <a:spcPct val="150000"/>
              </a:lnSpc>
              <a:defRPr b="1" sz="2400">
                <a:solidFill>
                  <a:srgbClr val="595959"/>
                </a:solidFill>
              </a:defRPr>
            </a:lvl1pPr>
          </a:lstStyle>
          <a:p>
            <a:pPr/>
            <a:r>
              <a:t>Call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3"/>
      <p:bldP build="whole" bldLvl="1" animBg="1" rev="0" advAuto="0" spid="261" grpId="2"/>
      <p:bldP build="whole" bldLvl="1" animBg="1" rev="0" advAuto="0" spid="26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66"/>
          <p:cNvSpPr txBox="1"/>
          <p:nvPr>
            <p:ph type="ctrTitle" idx="4294967295"/>
          </p:nvPr>
        </p:nvSpPr>
        <p:spPr>
          <a:xfrm>
            <a:off x="4214812" y="-192088"/>
            <a:ext cx="8712201" cy="1160463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CONNECT WITH US</a:t>
            </a:r>
          </a:p>
        </p:txBody>
      </p:sp>
      <p:sp>
        <p:nvSpPr>
          <p:cNvPr id="265" name="Rectangle 4"/>
          <p:cNvSpPr txBox="1"/>
          <p:nvPr/>
        </p:nvSpPr>
        <p:spPr>
          <a:xfrm>
            <a:off x="228600" y="976312"/>
            <a:ext cx="5562600" cy="341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Char char="▪"/>
              <a:defRPr b="1" sz="2000">
                <a:solidFill>
                  <a:srgbClr val="595959"/>
                </a:solidFill>
              </a:defRPr>
            </a:pPr>
            <a:r>
              <a:t>Request a code inspector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Char char="▪"/>
              <a:defRPr b="1" sz="2000">
                <a:solidFill>
                  <a:srgbClr val="595959"/>
                </a:solidFill>
              </a:defRPr>
            </a:pPr>
            <a:r>
              <a:t>Website: austintexas.gov/code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Char char="▪"/>
              <a:defRPr b="1" sz="2000">
                <a:solidFill>
                  <a:srgbClr val="595959"/>
                </a:solidFill>
              </a:defRPr>
            </a:pPr>
            <a:r>
              <a:t>Social media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SzPct val="100000"/>
              <a:buChar char="▪"/>
              <a:defRPr b="1" sz="2000">
                <a:solidFill>
                  <a:srgbClr val="595959"/>
                </a:solidFill>
              </a:defRPr>
            </a:p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Char char="▪"/>
              <a:defRPr b="1" sz="2000">
                <a:solidFill>
                  <a:srgbClr val="595959"/>
                </a:solidFill>
              </a:defRPr>
            </a:p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Char char="▪"/>
              <a:defRPr b="1" sz="2000">
                <a:solidFill>
                  <a:srgbClr val="595959"/>
                </a:solidFill>
              </a:defRPr>
            </a:p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Char char="▪"/>
              <a:defRPr b="1" sz="2000">
                <a:solidFill>
                  <a:srgbClr val="595959"/>
                </a:solidFill>
              </a:defRPr>
            </a:pPr>
            <a:r>
              <a:t>Austin 3-1-1 (online, app, or call)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100000"/>
              <a:buChar char="▪"/>
              <a:defRPr b="1" sz="2000">
                <a:solidFill>
                  <a:srgbClr val="595959"/>
                </a:solidFill>
              </a:defRPr>
            </a:pPr>
            <a:r>
              <a:t>Code Connect, 512-974-CODE (2633)</a:t>
            </a:r>
          </a:p>
        </p:txBody>
      </p:sp>
      <p:pic>
        <p:nvPicPr>
          <p:cNvPr id="266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812" y="2660650"/>
            <a:ext cx="625476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8625" y="2647950"/>
            <a:ext cx="638175" cy="69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9550" y="2632075"/>
            <a:ext cx="628650" cy="687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icture 23" descr="Picture 2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92537" y="2613025"/>
            <a:ext cx="641351" cy="703263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extBox 24"/>
          <p:cNvSpPr txBox="1"/>
          <p:nvPr/>
        </p:nvSpPr>
        <p:spPr>
          <a:xfrm>
            <a:off x="442912" y="3409950"/>
            <a:ext cx="960300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solidFill>
                  <a:srgbClr val="A6A6A6"/>
                </a:solidFill>
              </a:defRPr>
            </a:lvl1pPr>
          </a:lstStyle>
          <a:p>
            <a:pPr/>
            <a:r>
              <a:t>AUSTINCODEATX</a:t>
            </a:r>
          </a:p>
        </p:txBody>
      </p:sp>
      <p:sp>
        <p:nvSpPr>
          <p:cNvPr id="271" name="TextBox 25"/>
          <p:cNvSpPr txBox="1"/>
          <p:nvPr/>
        </p:nvSpPr>
        <p:spPr>
          <a:xfrm>
            <a:off x="1558925" y="3409950"/>
            <a:ext cx="826751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solidFill>
                  <a:srgbClr val="A6A6A6"/>
                </a:solidFill>
              </a:defRPr>
            </a:lvl1pPr>
          </a:lstStyle>
          <a:p>
            <a:pPr/>
            <a:r>
              <a:t>AUSTIN_CODE</a:t>
            </a:r>
          </a:p>
        </p:txBody>
      </p:sp>
      <p:sp>
        <p:nvSpPr>
          <p:cNvPr id="272" name="TextBox 26"/>
          <p:cNvSpPr txBox="1"/>
          <p:nvPr/>
        </p:nvSpPr>
        <p:spPr>
          <a:xfrm>
            <a:off x="2670175" y="3409950"/>
            <a:ext cx="770246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solidFill>
                  <a:srgbClr val="A6A6A6"/>
                </a:solidFill>
              </a:defRPr>
            </a:lvl1pPr>
          </a:lstStyle>
          <a:p>
            <a:pPr/>
            <a:r>
              <a:t>AUSTINCODE</a:t>
            </a:r>
          </a:p>
        </p:txBody>
      </p:sp>
      <p:sp>
        <p:nvSpPr>
          <p:cNvPr id="273" name="TextBox 27"/>
          <p:cNvSpPr txBox="1"/>
          <p:nvPr/>
        </p:nvSpPr>
        <p:spPr>
          <a:xfrm>
            <a:off x="3687762" y="3411537"/>
            <a:ext cx="770246" cy="20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800">
                <a:solidFill>
                  <a:srgbClr val="A6A6A6"/>
                </a:solidFill>
              </a:defRPr>
            </a:lvl1pPr>
          </a:lstStyle>
          <a:p>
            <a:pPr/>
            <a:r>
              <a:t>AUSTINCODE</a:t>
            </a:r>
          </a:p>
        </p:txBody>
      </p:sp>
      <p:grpSp>
        <p:nvGrpSpPr>
          <p:cNvPr id="276" name="Picture 9"/>
          <p:cNvGrpSpPr/>
          <p:nvPr/>
        </p:nvGrpSpPr>
        <p:grpSpPr>
          <a:xfrm>
            <a:off x="5051291" y="1549427"/>
            <a:ext cx="3596764" cy="2638367"/>
            <a:chOff x="0" y="0"/>
            <a:chExt cx="3596763" cy="2638365"/>
          </a:xfrm>
        </p:grpSpPr>
        <p:sp>
          <p:nvSpPr>
            <p:cNvPr id="274" name="Rectangle"/>
            <p:cNvSpPr/>
            <p:nvPr/>
          </p:nvSpPr>
          <p:spPr>
            <a:xfrm rot="447361">
              <a:off x="130208" y="207067"/>
              <a:ext cx="3336347" cy="222423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5" name="image53.jpeg" descr="image53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447361">
              <a:off x="130208" y="207067"/>
              <a:ext cx="3336347" cy="2224232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77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9352" y="204407"/>
            <a:ext cx="2898845" cy="393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94"/>
          <p:cNvSpPr txBox="1"/>
          <p:nvPr>
            <p:ph type="title" idx="4294967295"/>
          </p:nvPr>
        </p:nvSpPr>
        <p:spPr>
          <a:xfrm>
            <a:off x="3001963" y="1793875"/>
            <a:ext cx="6142038" cy="87153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5215">
              <a:defRPr sz="3839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THANK YOU</a:t>
            </a:r>
          </a:p>
        </p:txBody>
      </p:sp>
      <p:sp>
        <p:nvSpPr>
          <p:cNvPr id="280" name="Shape 295"/>
          <p:cNvSpPr txBox="1"/>
          <p:nvPr>
            <p:ph type="body" sz="half" idx="4294967295"/>
          </p:nvPr>
        </p:nvSpPr>
        <p:spPr>
          <a:xfrm>
            <a:off x="3184525" y="2768599"/>
            <a:ext cx="4632325" cy="224314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>
                <a:solidFill>
                  <a:srgbClr val="80808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</a:lstStyle>
          <a:p>
            <a:pPr/>
            <a:r>
              <a:t>Any questions?</a:t>
            </a:r>
          </a:p>
        </p:txBody>
      </p:sp>
      <p:pic>
        <p:nvPicPr>
          <p:cNvPr id="28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8500" y="4725987"/>
            <a:ext cx="1939925" cy="26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575" y="4488672"/>
            <a:ext cx="1807369" cy="56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rcRect l="16035" t="0" r="25028" b="4"/>
          <a:stretch>
            <a:fillRect/>
          </a:stretch>
        </p:blipFill>
        <p:spPr>
          <a:xfrm>
            <a:off x="673469" y="1616066"/>
            <a:ext cx="1900238" cy="1910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7"/>
                  <a:pt x="0" y="10802"/>
                </a:cubicBezTo>
                <a:cubicBezTo>
                  <a:pt x="0" y="16767"/>
                  <a:pt x="4835" y="21600"/>
                  <a:pt x="10800" y="21600"/>
                </a:cubicBezTo>
                <a:cubicBezTo>
                  <a:pt x="16765" y="21600"/>
                  <a:pt x="21600" y="16767"/>
                  <a:pt x="21600" y="10802"/>
                </a:cubicBezTo>
                <a:cubicBezTo>
                  <a:pt x="21600" y="4837"/>
                  <a:pt x="16765" y="0"/>
                  <a:pt x="10800" y="0"/>
                </a:cubicBezTo>
                <a:close/>
              </a:path>
            </a:pathLst>
          </a:custGeom>
          <a:ln w="165100">
            <a:solidFill>
              <a:srgbClr val="FFFFFF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ontent Placeholder 2"/>
          <p:cNvSpPr txBox="1"/>
          <p:nvPr/>
        </p:nvSpPr>
        <p:spPr>
          <a:xfrm>
            <a:off x="4830733" y="1031916"/>
            <a:ext cx="3845233" cy="2373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1" indent="342900">
              <a:spcBef>
                <a:spcPts val="400"/>
              </a:spcBef>
              <a:defRPr b="1" sz="1800">
                <a:solidFill>
                  <a:srgbClr val="09426A"/>
                </a:solidFill>
              </a:defRPr>
            </a:pPr>
            <a:r>
              <a:t>We permit </a:t>
            </a:r>
            <a:r>
              <a:rPr b="0" sz="1200"/>
              <a:t>residential building types that fall under the International Residential Code (IRC) and their accessory structures.</a:t>
            </a:r>
            <a:endParaRPr sz="2800"/>
          </a:p>
          <a:p>
            <a:pPr lvl="2" marL="900112" indent="-257175">
              <a:spcBef>
                <a:spcPts val="200"/>
              </a:spcBef>
              <a:buSzPct val="100000"/>
              <a:buAutoNum type="alphaLcPeriod" startAt="1"/>
              <a:defRPr sz="1200">
                <a:solidFill>
                  <a:srgbClr val="09426A"/>
                </a:solidFill>
              </a:defRPr>
            </a:pPr>
            <a:r>
              <a:t>One and two family dwelling units no more than (3) stories above grade</a:t>
            </a:r>
            <a:endParaRPr sz="2400"/>
          </a:p>
          <a:p>
            <a:pPr lvl="2" marL="900112" indent="-257175">
              <a:spcBef>
                <a:spcPts val="200"/>
              </a:spcBef>
              <a:buSzPct val="100000"/>
              <a:buAutoNum type="alphaLcPeriod" startAt="1"/>
              <a:defRPr sz="1200">
                <a:solidFill>
                  <a:srgbClr val="09426A"/>
                </a:solidFill>
              </a:defRPr>
            </a:pPr>
            <a:r>
              <a:t>Townhouses that are no more than (3) stories above grade and don’t have overlapping units</a:t>
            </a:r>
            <a:endParaRPr sz="2400"/>
          </a:p>
          <a:p>
            <a:pPr lvl="2" marL="900112" indent="-257175">
              <a:spcBef>
                <a:spcPts val="200"/>
              </a:spcBef>
              <a:buSzPct val="100000"/>
              <a:buAutoNum type="alphaLcPeriod" startAt="1"/>
              <a:defRPr sz="1200">
                <a:solidFill>
                  <a:srgbClr val="09426A"/>
                </a:solidFill>
              </a:defRPr>
            </a:pPr>
            <a:r>
              <a:t>Pools</a:t>
            </a:r>
            <a:endParaRPr sz="2400"/>
          </a:p>
          <a:p>
            <a:pPr lvl="2" marL="900112" indent="-257175">
              <a:spcBef>
                <a:spcPts val="200"/>
              </a:spcBef>
              <a:buSzPct val="100000"/>
              <a:buAutoNum type="alphaLcPeriod" startAt="1"/>
              <a:defRPr sz="1200">
                <a:solidFill>
                  <a:srgbClr val="09426A"/>
                </a:solidFill>
              </a:defRPr>
            </a:pPr>
            <a:r>
              <a:t>Garages &amp; carports</a:t>
            </a:r>
          </a:p>
        </p:txBody>
      </p:sp>
      <p:pic>
        <p:nvPicPr>
          <p:cNvPr id="10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2819" y="3564766"/>
            <a:ext cx="1921447" cy="857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7888" t="14629" r="5574" b="3723"/>
          <a:stretch>
            <a:fillRect/>
          </a:stretch>
        </p:blipFill>
        <p:spPr>
          <a:xfrm>
            <a:off x="7065557" y="3384382"/>
            <a:ext cx="1279116" cy="1175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rcRect l="0" t="0" r="0" b="7688"/>
          <a:stretch>
            <a:fillRect/>
          </a:stretch>
        </p:blipFill>
        <p:spPr>
          <a:xfrm>
            <a:off x="387824" y="2955748"/>
            <a:ext cx="2191717" cy="145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8249" y="2171529"/>
            <a:ext cx="2431094" cy="130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1" descr="Pictur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3867" y="1161139"/>
            <a:ext cx="3016491" cy="120547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traight Connector 3"/>
          <p:cNvSpPr/>
          <p:nvPr/>
        </p:nvSpPr>
        <p:spPr>
          <a:xfrm>
            <a:off x="4645669" y="3495673"/>
            <a:ext cx="2107680" cy="101917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1" name="Straight Connector 17"/>
          <p:cNvSpPr/>
          <p:nvPr/>
        </p:nvSpPr>
        <p:spPr>
          <a:xfrm>
            <a:off x="4585479" y="3472457"/>
            <a:ext cx="2107679" cy="101917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2" name="Straight Connector 18"/>
          <p:cNvSpPr/>
          <p:nvPr/>
        </p:nvSpPr>
        <p:spPr>
          <a:xfrm>
            <a:off x="6985623" y="3267074"/>
            <a:ext cx="1319533" cy="1476377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3" name="Straight Connector 20"/>
          <p:cNvSpPr/>
          <p:nvPr/>
        </p:nvSpPr>
        <p:spPr>
          <a:xfrm>
            <a:off x="7070622" y="3234050"/>
            <a:ext cx="1319533" cy="147637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4" name="Title 1"/>
          <p:cNvSpPr txBox="1"/>
          <p:nvPr/>
        </p:nvSpPr>
        <p:spPr>
          <a:xfrm>
            <a:off x="0" y="171450"/>
            <a:ext cx="9144000" cy="685800"/>
          </a:xfrm>
          <a:prstGeom prst="rect">
            <a:avLst/>
          </a:prstGeom>
          <a:solidFill>
            <a:srgbClr val="C6D9F1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defTabSz="603504">
              <a:lnSpc>
                <a:spcPct val="80000"/>
              </a:lnSpc>
              <a:defRPr sz="462">
                <a:solidFill>
                  <a:srgbClr val="808080"/>
                </a:solidFill>
              </a:defRPr>
            </a:pPr>
            <a:r>
              <a:t>		</a:t>
            </a:r>
            <a:br/>
            <a:r>
              <a:t>		         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                     </a:t>
            </a:r>
            <a:r>
              <a:rPr sz="1584">
                <a:solidFill>
                  <a:srgbClr val="17375E"/>
                </a:solidFill>
              </a:rPr>
              <a:t>OVERVIEW</a:t>
            </a:r>
            <a:br>
              <a:rPr sz="1584">
                <a:solidFill>
                  <a:srgbClr val="17375E"/>
                </a:solidFill>
              </a:rPr>
            </a:br>
          </a:p>
        </p:txBody>
      </p:sp>
      <p:sp>
        <p:nvSpPr>
          <p:cNvPr id="115" name="Straight Connector 19"/>
          <p:cNvSpPr/>
          <p:nvPr/>
        </p:nvSpPr>
        <p:spPr>
          <a:xfrm>
            <a:off x="2318425" y="279264"/>
            <a:ext cx="1" cy="457201"/>
          </a:xfrm>
          <a:prstGeom prst="line">
            <a:avLst/>
          </a:prstGeom>
          <a:ln w="12700">
            <a:solidFill>
              <a:srgbClr val="17375E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9371" y="226876"/>
            <a:ext cx="1807370" cy="56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5" descr="Picture 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89715" y="4422576"/>
            <a:ext cx="981704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Box 25"/>
          <p:cNvSpPr txBox="1"/>
          <p:nvPr/>
        </p:nvSpPr>
        <p:spPr>
          <a:xfrm>
            <a:off x="6160851" y="4755052"/>
            <a:ext cx="2899894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i="1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Building a Better Austin Together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ontent Placeholder 2"/>
          <p:cNvSpPr txBox="1"/>
          <p:nvPr/>
        </p:nvSpPr>
        <p:spPr>
          <a:xfrm>
            <a:off x="5529857" y="995362"/>
            <a:ext cx="3264285" cy="39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336042" indent="-336042" defTabSz="896111">
              <a:spcBef>
                <a:spcPts val="300"/>
              </a:spcBef>
              <a:buSzPct val="100000"/>
              <a:buAutoNum type="arabicPeriod" startAt="1"/>
              <a:defRPr sz="1470">
                <a:solidFill>
                  <a:srgbClr val="09426A"/>
                </a:solidFill>
              </a:defRPr>
            </a:pPr>
            <a:r>
              <a:t>Zoning</a:t>
            </a:r>
            <a:endParaRPr sz="3136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Common classifications</a:t>
            </a:r>
            <a:endParaRPr sz="2744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LA</a:t>
            </a:r>
            <a:endParaRPr sz="2352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RR</a:t>
            </a:r>
            <a:endParaRPr sz="2352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DR</a:t>
            </a:r>
            <a:endParaRPr sz="2352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SF-1, SF-2, SF-3, SF-4A, SF-5, SF-6</a:t>
            </a:r>
            <a:endParaRPr sz="2352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MF</a:t>
            </a:r>
            <a:endParaRPr sz="2352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(+/- 60) neighborhood plans</a:t>
            </a:r>
            <a:endParaRPr sz="2744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(6) NCCD’s</a:t>
            </a:r>
            <a:endParaRPr sz="2744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Conditional Overlays</a:t>
            </a:r>
            <a:endParaRPr sz="2744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Subchapter F</a:t>
            </a:r>
            <a:endParaRPr sz="2744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PUDs</a:t>
            </a:r>
            <a:endParaRPr sz="2744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Driveway &amp; Sidewalk</a:t>
            </a:r>
            <a:endParaRPr sz="2744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Parking</a:t>
            </a:r>
            <a:endParaRPr sz="2744"/>
          </a:p>
          <a:p>
            <a:pPr lvl="1" marL="462058" indent="-168021" defTabSz="896111">
              <a:spcBef>
                <a:spcPts val="200"/>
              </a:spcBef>
              <a:buSzPct val="100000"/>
              <a:buAutoNum type="alphaLcPeriod" startAt="1"/>
              <a:defRPr sz="1176">
                <a:solidFill>
                  <a:srgbClr val="09426A"/>
                </a:solidFill>
              </a:defRPr>
            </a:pPr>
            <a:r>
              <a:t>Use</a:t>
            </a:r>
            <a:endParaRPr sz="2744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Single family</a:t>
            </a:r>
            <a:endParaRPr sz="2352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Secondary apartments</a:t>
            </a:r>
            <a:endParaRPr sz="2352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Two family</a:t>
            </a:r>
            <a:endParaRPr sz="2352"/>
          </a:p>
          <a:p>
            <a:pPr lvl="2" marL="882110" indent="-294037" defTabSz="896111">
              <a:spcBef>
                <a:spcPts val="200"/>
              </a:spcBef>
              <a:buSzPct val="100000"/>
              <a:buAutoNum type="romanLcPeriod" startAt="1"/>
              <a:defRPr sz="882">
                <a:solidFill>
                  <a:srgbClr val="09426A"/>
                </a:solidFill>
              </a:defRPr>
            </a:pPr>
            <a:r>
              <a:t>Accessory Uses</a:t>
            </a:r>
            <a:endParaRPr sz="2352"/>
          </a:p>
        </p:txBody>
      </p:sp>
      <p:pic>
        <p:nvPicPr>
          <p:cNvPr id="12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9247" y="3635764"/>
            <a:ext cx="1668926" cy="1291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150" y="1033131"/>
            <a:ext cx="2026193" cy="2383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0099" y="1033131"/>
            <a:ext cx="1501873" cy="175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3942" y="2960311"/>
            <a:ext cx="1861435" cy="1967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89715" y="4422576"/>
            <a:ext cx="981704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25"/>
          <p:cNvSpPr txBox="1"/>
          <p:nvPr/>
        </p:nvSpPr>
        <p:spPr>
          <a:xfrm>
            <a:off x="6160851" y="4755052"/>
            <a:ext cx="2899894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i="1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Building a Better Austin Together</a:t>
            </a:r>
          </a:p>
        </p:txBody>
      </p:sp>
      <p:sp>
        <p:nvSpPr>
          <p:cNvPr id="127" name="Title 1"/>
          <p:cNvSpPr txBox="1"/>
          <p:nvPr/>
        </p:nvSpPr>
        <p:spPr>
          <a:xfrm>
            <a:off x="0" y="171450"/>
            <a:ext cx="9144000" cy="685800"/>
          </a:xfrm>
          <a:prstGeom prst="rect">
            <a:avLst/>
          </a:prstGeom>
          <a:solidFill>
            <a:srgbClr val="C6D9F1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defTabSz="603504">
              <a:lnSpc>
                <a:spcPct val="80000"/>
              </a:lnSpc>
              <a:defRPr sz="462">
                <a:solidFill>
                  <a:srgbClr val="808080"/>
                </a:solidFill>
              </a:defRPr>
            </a:pPr>
            <a:r>
              <a:t>		</a:t>
            </a:r>
            <a:br/>
            <a:r>
              <a:t>		         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                     </a:t>
            </a:r>
            <a:r>
              <a:rPr sz="1584">
                <a:solidFill>
                  <a:srgbClr val="17375E"/>
                </a:solidFill>
              </a:rPr>
              <a:t>Zoning Review</a:t>
            </a:r>
            <a:br>
              <a:rPr sz="1584">
                <a:solidFill>
                  <a:srgbClr val="17375E"/>
                </a:solidFill>
              </a:rPr>
            </a:br>
          </a:p>
        </p:txBody>
      </p:sp>
      <p:sp>
        <p:nvSpPr>
          <p:cNvPr id="128" name="Straight Connector 17"/>
          <p:cNvSpPr/>
          <p:nvPr/>
        </p:nvSpPr>
        <p:spPr>
          <a:xfrm>
            <a:off x="2318425" y="279264"/>
            <a:ext cx="1" cy="457201"/>
          </a:xfrm>
          <a:prstGeom prst="line">
            <a:avLst/>
          </a:prstGeom>
          <a:ln w="12700">
            <a:solidFill>
              <a:srgbClr val="17375E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9371" y="226876"/>
            <a:ext cx="1807370" cy="561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9636" y="2296901"/>
            <a:ext cx="4493488" cy="219723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2"/>
          <p:cNvSpPr txBox="1"/>
          <p:nvPr/>
        </p:nvSpPr>
        <p:spPr>
          <a:xfrm>
            <a:off x="4686299" y="1069344"/>
            <a:ext cx="3287566" cy="1678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329184" indent="-329184" defTabSz="877823">
              <a:spcBef>
                <a:spcPts val="300"/>
              </a:spcBef>
              <a:buSzPct val="100000"/>
              <a:buAutoNum type="arabicPeriod" startAt="1"/>
              <a:defRPr sz="1440">
                <a:solidFill>
                  <a:srgbClr val="09426A"/>
                </a:solidFill>
              </a:defRPr>
            </a:pPr>
            <a:r>
              <a:t>International Residential Code - </a:t>
            </a:r>
            <a:r>
              <a:rPr sz="1152"/>
              <a:t>Chapters 1-3, 5, 6, 8</a:t>
            </a:r>
            <a:endParaRPr sz="3072"/>
          </a:p>
          <a:p>
            <a:pPr marL="329184" indent="-329184" defTabSz="877823">
              <a:spcBef>
                <a:spcPts val="300"/>
              </a:spcBef>
              <a:buSzPct val="100000"/>
              <a:buAutoNum type="arabicPeriod" startAt="1"/>
              <a:defRPr sz="1440">
                <a:solidFill>
                  <a:srgbClr val="09426A"/>
                </a:solidFill>
              </a:defRPr>
            </a:pPr>
            <a:r>
              <a:t>Fire Resistance Rated Conastruction</a:t>
            </a:r>
          </a:p>
          <a:p>
            <a:pPr marL="329184" indent="-329184" defTabSz="877823">
              <a:spcBef>
                <a:spcPts val="300"/>
              </a:spcBef>
              <a:buSzPct val="100000"/>
              <a:buAutoNum type="arabicPeriod" startAt="1"/>
              <a:defRPr sz="1440">
                <a:solidFill>
                  <a:srgbClr val="09426A"/>
                </a:solidFill>
              </a:defRPr>
            </a:pPr>
            <a:r>
              <a:t>Visitability Ordinance</a:t>
            </a:r>
            <a:endParaRPr sz="3072"/>
          </a:p>
        </p:txBody>
      </p:sp>
      <p:pic>
        <p:nvPicPr>
          <p:cNvPr id="13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877" y="1080773"/>
            <a:ext cx="3508148" cy="1986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0725" y="2801998"/>
            <a:ext cx="948450" cy="2114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9715" y="4422576"/>
            <a:ext cx="981704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xtBox 25"/>
          <p:cNvSpPr txBox="1"/>
          <p:nvPr/>
        </p:nvSpPr>
        <p:spPr>
          <a:xfrm>
            <a:off x="6160851" y="4755052"/>
            <a:ext cx="2899894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i="1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Building a Better Austin Together</a:t>
            </a:r>
          </a:p>
        </p:txBody>
      </p:sp>
      <p:sp>
        <p:nvSpPr>
          <p:cNvPr id="137" name="Title 1"/>
          <p:cNvSpPr txBox="1"/>
          <p:nvPr/>
        </p:nvSpPr>
        <p:spPr>
          <a:xfrm>
            <a:off x="0" y="171450"/>
            <a:ext cx="9144000" cy="685800"/>
          </a:xfrm>
          <a:prstGeom prst="rect">
            <a:avLst/>
          </a:prstGeom>
          <a:solidFill>
            <a:srgbClr val="C6D9F1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defTabSz="603504">
              <a:lnSpc>
                <a:spcPct val="80000"/>
              </a:lnSpc>
              <a:defRPr sz="462">
                <a:solidFill>
                  <a:srgbClr val="808080"/>
                </a:solidFill>
              </a:defRPr>
            </a:pPr>
            <a:r>
              <a:t>		</a:t>
            </a:r>
            <a:br/>
            <a:r>
              <a:t>		         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                     </a:t>
            </a:r>
            <a:r>
              <a:rPr sz="1584">
                <a:solidFill>
                  <a:srgbClr val="17375E"/>
                </a:solidFill>
              </a:rPr>
              <a:t>Technical Review</a:t>
            </a:r>
            <a:br>
              <a:rPr sz="1584">
                <a:solidFill>
                  <a:srgbClr val="17375E"/>
                </a:solidFill>
              </a:rPr>
            </a:br>
          </a:p>
        </p:txBody>
      </p:sp>
      <p:sp>
        <p:nvSpPr>
          <p:cNvPr id="138" name="Straight Connector 14"/>
          <p:cNvSpPr/>
          <p:nvPr/>
        </p:nvSpPr>
        <p:spPr>
          <a:xfrm>
            <a:off x="2318425" y="279264"/>
            <a:ext cx="1" cy="457201"/>
          </a:xfrm>
          <a:prstGeom prst="line">
            <a:avLst/>
          </a:prstGeom>
          <a:ln w="12700">
            <a:solidFill>
              <a:srgbClr val="17375E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9371" y="226876"/>
            <a:ext cx="1807370" cy="561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371" y="1143000"/>
            <a:ext cx="4815921" cy="321154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Content Placeholder 2"/>
          <p:cNvSpPr txBox="1"/>
          <p:nvPr/>
        </p:nvSpPr>
        <p:spPr>
          <a:xfrm>
            <a:off x="5436984" y="1143000"/>
            <a:ext cx="2675335" cy="371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342900" indent="-342900">
              <a:lnSpc>
                <a:spcPct val="80000"/>
              </a:lnSpc>
              <a:spcBef>
                <a:spcPts val="200"/>
              </a:spcBef>
              <a:buSzPct val="100000"/>
              <a:buAutoNum type="arabicPeriod" startAt="1"/>
              <a:defRPr sz="1200">
                <a:solidFill>
                  <a:srgbClr val="09426A"/>
                </a:solidFill>
              </a:defRPr>
            </a:pPr>
            <a:r>
              <a:t>Community Outreach</a:t>
            </a:r>
            <a:endParaRPr sz="27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Frost Bank</a:t>
            </a:r>
            <a:endParaRPr sz="23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ABoR</a:t>
            </a:r>
            <a:endParaRPr sz="12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HBA</a:t>
            </a:r>
            <a:endParaRPr sz="23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AIA</a:t>
            </a:r>
            <a:endParaRPr sz="23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NARI</a:t>
            </a:r>
            <a:endParaRPr sz="23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Austin Infill Builders</a:t>
            </a:r>
            <a:endParaRPr sz="23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Tiny Home &amp; Simple Living Jamboree</a:t>
            </a:r>
            <a:endParaRPr sz="23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Home &amp; Garden Show</a:t>
            </a:r>
            <a:endParaRPr sz="23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Atlas 14</a:t>
            </a:r>
            <a:endParaRPr sz="2300"/>
          </a:p>
          <a:p>
            <a:pPr lvl="1" marL="642937" indent="-342900">
              <a:lnSpc>
                <a:spcPct val="80000"/>
              </a:lnSpc>
              <a:spcBef>
                <a:spcPts val="200"/>
              </a:spcBef>
              <a:buSzPct val="100000"/>
              <a:buAutoNum type="alphaLcPeriod" startAt="1"/>
              <a:defRPr sz="1000">
                <a:solidFill>
                  <a:srgbClr val="09426A"/>
                </a:solidFill>
              </a:defRPr>
            </a:pPr>
            <a:r>
              <a:t>Build Expo</a:t>
            </a:r>
            <a:endParaRPr sz="2300"/>
          </a:p>
          <a:p>
            <a:pPr marL="342900" indent="-342900">
              <a:lnSpc>
                <a:spcPct val="80000"/>
              </a:lnSpc>
              <a:spcBef>
                <a:spcPts val="200"/>
              </a:spcBef>
              <a:buSzPct val="100000"/>
              <a:buAutoNum type="arabicPeriod" startAt="1"/>
              <a:defRPr sz="1200">
                <a:solidFill>
                  <a:srgbClr val="09426A"/>
                </a:solidFill>
              </a:defRPr>
            </a:pPr>
            <a:r>
              <a:t>Quarterly Stakeholder meetings</a:t>
            </a:r>
            <a:endParaRPr sz="2700"/>
          </a:p>
          <a:p>
            <a:pPr marL="342900" indent="-342900">
              <a:lnSpc>
                <a:spcPct val="80000"/>
              </a:lnSpc>
              <a:spcBef>
                <a:spcPts val="200"/>
              </a:spcBef>
              <a:buSzPct val="100000"/>
              <a:buAutoNum type="arabicPeriod" startAt="1"/>
              <a:defRPr sz="1200">
                <a:solidFill>
                  <a:srgbClr val="09426A"/>
                </a:solidFill>
              </a:defRPr>
            </a:pPr>
            <a:r>
              <a:t>Residential Walk-in hours</a:t>
            </a:r>
            <a:endParaRPr sz="2700"/>
          </a:p>
          <a:p>
            <a:pPr lvl="1" marL="742950" indent="-285750">
              <a:lnSpc>
                <a:spcPct val="80000"/>
              </a:lnSpc>
              <a:spcBef>
                <a:spcPts val="200"/>
              </a:spcBef>
              <a:buSzPct val="100000"/>
              <a:buFont typeface="Arial"/>
              <a:buChar char="•"/>
              <a:defRPr sz="1000">
                <a:solidFill>
                  <a:srgbClr val="09426A"/>
                </a:solidFill>
              </a:defRPr>
            </a:pPr>
            <a:r>
              <a:t>M, W &amp; F: 8 am – 12 pm</a:t>
            </a:r>
            <a:endParaRPr sz="2300"/>
          </a:p>
          <a:p>
            <a:pPr lvl="1" marL="742950" indent="-285750">
              <a:lnSpc>
                <a:spcPct val="80000"/>
              </a:lnSpc>
              <a:spcBef>
                <a:spcPts val="200"/>
              </a:spcBef>
              <a:buSzPct val="100000"/>
              <a:buFont typeface="Arial"/>
              <a:buChar char="•"/>
              <a:defRPr sz="1000">
                <a:solidFill>
                  <a:srgbClr val="09426A"/>
                </a:solidFill>
              </a:defRPr>
            </a:pPr>
            <a:r>
              <a:t>2</a:t>
            </a:r>
            <a:r>
              <a:rPr baseline="30000"/>
              <a:t>nd</a:t>
            </a:r>
            <a:r>
              <a:t> floor of 505 Barton Springs Rd</a:t>
            </a:r>
            <a:endParaRPr sz="2300"/>
          </a:p>
          <a:p>
            <a:pPr marL="342900" indent="-342900">
              <a:lnSpc>
                <a:spcPct val="80000"/>
              </a:lnSpc>
              <a:spcBef>
                <a:spcPts val="200"/>
              </a:spcBef>
              <a:buSzPct val="100000"/>
              <a:buAutoNum type="arabicPeriod" startAt="1"/>
              <a:defRPr sz="1200">
                <a:solidFill>
                  <a:srgbClr val="09426A"/>
                </a:solidFill>
              </a:defRPr>
            </a:pPr>
            <a:r>
              <a:t>Online Resources</a:t>
            </a:r>
            <a:endParaRPr sz="2700"/>
          </a:p>
          <a:p>
            <a:pPr>
              <a:lnSpc>
                <a:spcPct val="80000"/>
              </a:lnSpc>
              <a:spcBef>
                <a:spcPts val="100"/>
              </a:spcBef>
              <a:defRPr sz="800">
                <a:solidFill>
                  <a:srgbClr val="09426A"/>
                </a:solidFill>
              </a:defRPr>
            </a:pPr>
            <a:r>
              <a:t>http://www.austintexas.gov/residentialreview </a:t>
            </a:r>
            <a:endParaRPr sz="2700"/>
          </a:p>
          <a:p>
            <a:pPr>
              <a:lnSpc>
                <a:spcPct val="80000"/>
              </a:lnSpc>
              <a:spcBef>
                <a:spcPts val="200"/>
              </a:spcBef>
              <a:defRPr sz="1200">
                <a:solidFill>
                  <a:srgbClr val="09426A"/>
                </a:solidFill>
              </a:defRPr>
            </a:pPr>
            <a:r>
              <a:t>5.     Permttingatx.com</a:t>
            </a:r>
            <a:endParaRPr sz="2700"/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1200">
                <a:solidFill>
                  <a:srgbClr val="09426A"/>
                </a:solidFill>
              </a:defRPr>
            </a:pPr>
          </a:p>
          <a:p>
            <a:pPr lvl="1" indent="342900">
              <a:lnSpc>
                <a:spcPct val="80000"/>
              </a:lnSpc>
              <a:spcBef>
                <a:spcPts val="500"/>
              </a:spcBef>
              <a:defRPr sz="1200">
                <a:solidFill>
                  <a:srgbClr val="09426A"/>
                </a:solidFill>
              </a:defRPr>
            </a:pPr>
          </a:p>
        </p:txBody>
      </p:sp>
      <p:pic>
        <p:nvPicPr>
          <p:cNvPr id="14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9715" y="4422576"/>
            <a:ext cx="981704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25"/>
          <p:cNvSpPr txBox="1"/>
          <p:nvPr/>
        </p:nvSpPr>
        <p:spPr>
          <a:xfrm>
            <a:off x="6160851" y="4755052"/>
            <a:ext cx="2899894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i="1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Building a Better Austin Together</a:t>
            </a:r>
          </a:p>
        </p:txBody>
      </p:sp>
      <p:sp>
        <p:nvSpPr>
          <p:cNvPr id="145" name="Title 1"/>
          <p:cNvSpPr txBox="1"/>
          <p:nvPr/>
        </p:nvSpPr>
        <p:spPr>
          <a:xfrm>
            <a:off x="0" y="171450"/>
            <a:ext cx="9144000" cy="685800"/>
          </a:xfrm>
          <a:prstGeom prst="rect">
            <a:avLst/>
          </a:prstGeom>
          <a:solidFill>
            <a:srgbClr val="C6D9F1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defTabSz="603504">
              <a:lnSpc>
                <a:spcPct val="80000"/>
              </a:lnSpc>
              <a:defRPr sz="462">
                <a:solidFill>
                  <a:srgbClr val="808080"/>
                </a:solidFill>
              </a:defRPr>
            </a:pPr>
            <a:r>
              <a:t>		</a:t>
            </a:r>
            <a:br/>
            <a:r>
              <a:t>		         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                     </a:t>
            </a:r>
            <a:r>
              <a:rPr sz="1584">
                <a:solidFill>
                  <a:srgbClr val="17375E"/>
                </a:solidFill>
              </a:rPr>
              <a:t>HELPFUL TIPS</a:t>
            </a:r>
            <a:br>
              <a:rPr sz="1584">
                <a:solidFill>
                  <a:srgbClr val="17375E"/>
                </a:solidFill>
              </a:rPr>
            </a:br>
          </a:p>
        </p:txBody>
      </p:sp>
      <p:sp>
        <p:nvSpPr>
          <p:cNvPr id="146" name="Straight Connector 13"/>
          <p:cNvSpPr/>
          <p:nvPr/>
        </p:nvSpPr>
        <p:spPr>
          <a:xfrm>
            <a:off x="2318425" y="279264"/>
            <a:ext cx="1" cy="457201"/>
          </a:xfrm>
          <a:prstGeom prst="line">
            <a:avLst/>
          </a:prstGeom>
          <a:ln w="12700">
            <a:solidFill>
              <a:srgbClr val="17375E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4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371" y="226876"/>
            <a:ext cx="1807370" cy="561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ontent Placeholder 2"/>
          <p:cNvSpPr txBox="1"/>
          <p:nvPr/>
        </p:nvSpPr>
        <p:spPr>
          <a:xfrm>
            <a:off x="1371600" y="1028700"/>
            <a:ext cx="6400800" cy="433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630936">
              <a:spcBef>
                <a:spcPts val="200"/>
              </a:spcBef>
              <a:defRPr sz="1035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https://abc.austintexas.gov/web/permit/public-search-other</a:t>
            </a:r>
          </a:p>
        </p:txBody>
      </p:sp>
      <p:pic>
        <p:nvPicPr>
          <p:cNvPr id="15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2040" y="1428750"/>
            <a:ext cx="2571540" cy="3534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0619" y="1712118"/>
            <a:ext cx="3700463" cy="268843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 13"/>
          <p:cNvSpPr/>
          <p:nvPr/>
        </p:nvSpPr>
        <p:spPr>
          <a:xfrm>
            <a:off x="4367769" y="2055017"/>
            <a:ext cx="571501" cy="114301"/>
          </a:xfrm>
          <a:prstGeom prst="rect">
            <a:avLst/>
          </a:prstGeom>
          <a:solidFill>
            <a:srgbClr val="14FB1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000">
                <a:solidFill>
                  <a:srgbClr val="FFFFFF"/>
                </a:solidFill>
              </a:defRPr>
            </a:pPr>
          </a:p>
        </p:txBody>
      </p:sp>
      <p:sp>
        <p:nvSpPr>
          <p:cNvPr id="153" name="Rectangle 14"/>
          <p:cNvSpPr/>
          <p:nvPr/>
        </p:nvSpPr>
        <p:spPr>
          <a:xfrm>
            <a:off x="5339319" y="2055017"/>
            <a:ext cx="914401" cy="114301"/>
          </a:xfrm>
          <a:prstGeom prst="rect">
            <a:avLst/>
          </a:prstGeom>
          <a:solidFill>
            <a:srgbClr val="14FB1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000">
                <a:solidFill>
                  <a:srgbClr val="FFFFFF"/>
                </a:solidFill>
              </a:defRPr>
            </a:pPr>
          </a:p>
        </p:txBody>
      </p:sp>
      <p:sp>
        <p:nvSpPr>
          <p:cNvPr id="154" name="Rectangle 15"/>
          <p:cNvSpPr/>
          <p:nvPr/>
        </p:nvSpPr>
        <p:spPr>
          <a:xfrm>
            <a:off x="5453619" y="3312317"/>
            <a:ext cx="285751" cy="171451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lIns="45719" rIns="45719" anchor="ctr"/>
          <a:lstStyle/>
          <a:p>
            <a:pPr algn="ctr">
              <a:defRPr sz="1000">
                <a:solidFill>
                  <a:srgbClr val="FFFFFF"/>
                </a:solidFill>
              </a:defRPr>
            </a:pPr>
          </a:p>
        </p:txBody>
      </p:sp>
      <p:sp>
        <p:nvSpPr>
          <p:cNvPr id="155" name="Straight Arrow Connector 16"/>
          <p:cNvSpPr/>
          <p:nvPr/>
        </p:nvSpPr>
        <p:spPr>
          <a:xfrm flipH="1">
            <a:off x="6025119" y="3398042"/>
            <a:ext cx="628651" cy="1"/>
          </a:xfrm>
          <a:prstGeom prst="line">
            <a:avLst/>
          </a:prstGeom>
          <a:ln w="38100">
            <a:solidFill>
              <a:srgbClr val="00FF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6" name="Straight Arrow Connector 17"/>
          <p:cNvSpPr/>
          <p:nvPr/>
        </p:nvSpPr>
        <p:spPr>
          <a:xfrm flipH="1">
            <a:off x="4882119" y="4226717"/>
            <a:ext cx="628651" cy="1"/>
          </a:xfrm>
          <a:prstGeom prst="line">
            <a:avLst/>
          </a:prstGeom>
          <a:ln w="38100">
            <a:solidFill>
              <a:srgbClr val="00FF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7" name="TextBox 9"/>
          <p:cNvSpPr txBox="1"/>
          <p:nvPr/>
        </p:nvSpPr>
        <p:spPr>
          <a:xfrm>
            <a:off x="6710919" y="3282553"/>
            <a:ext cx="1257301" cy="370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BACK DATE TO 1980</a:t>
            </a:r>
          </a:p>
        </p:txBody>
      </p:sp>
      <p:pic>
        <p:nvPicPr>
          <p:cNvPr id="15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9715" y="4422576"/>
            <a:ext cx="981704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25"/>
          <p:cNvSpPr txBox="1"/>
          <p:nvPr/>
        </p:nvSpPr>
        <p:spPr>
          <a:xfrm>
            <a:off x="6160851" y="4755052"/>
            <a:ext cx="2899894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i="1">
                <a:solidFill>
                  <a:srgbClr val="92D05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Building a Better Austin Together</a:t>
            </a:r>
          </a:p>
        </p:txBody>
      </p:sp>
      <p:sp>
        <p:nvSpPr>
          <p:cNvPr id="160" name="Title 1"/>
          <p:cNvSpPr txBox="1"/>
          <p:nvPr/>
        </p:nvSpPr>
        <p:spPr>
          <a:xfrm>
            <a:off x="0" y="171450"/>
            <a:ext cx="9144000" cy="685800"/>
          </a:xfrm>
          <a:prstGeom prst="rect">
            <a:avLst/>
          </a:prstGeom>
          <a:solidFill>
            <a:srgbClr val="C6D9F1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defTabSz="603504">
              <a:lnSpc>
                <a:spcPct val="80000"/>
              </a:lnSpc>
              <a:defRPr sz="462">
                <a:solidFill>
                  <a:srgbClr val="808080"/>
                </a:solidFill>
              </a:defRPr>
            </a:pPr>
            <a:r>
              <a:t>		</a:t>
            </a:r>
            <a:br/>
            <a:r>
              <a:t>		         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	</a:t>
            </a:r>
            <a:endParaRPr sz="726"/>
          </a:p>
          <a:p>
            <a:pPr defTabSz="603504">
              <a:lnSpc>
                <a:spcPct val="80000"/>
              </a:lnSpc>
              <a:defRPr b="1" sz="462">
                <a:solidFill>
                  <a:srgbClr val="808080"/>
                </a:solidFill>
              </a:defRPr>
            </a:pPr>
            <a:r>
              <a:t>		                     </a:t>
            </a:r>
            <a:r>
              <a:rPr sz="1584">
                <a:solidFill>
                  <a:srgbClr val="17375E"/>
                </a:solidFill>
              </a:rPr>
              <a:t>Permit History Search</a:t>
            </a:r>
            <a:br>
              <a:rPr sz="1584">
                <a:solidFill>
                  <a:srgbClr val="17375E"/>
                </a:solidFill>
              </a:rPr>
            </a:br>
          </a:p>
        </p:txBody>
      </p:sp>
      <p:sp>
        <p:nvSpPr>
          <p:cNvPr id="161" name="Straight Connector 22"/>
          <p:cNvSpPr/>
          <p:nvPr/>
        </p:nvSpPr>
        <p:spPr>
          <a:xfrm>
            <a:off x="2318425" y="279264"/>
            <a:ext cx="1" cy="457201"/>
          </a:xfrm>
          <a:prstGeom prst="line">
            <a:avLst/>
          </a:prstGeom>
          <a:ln w="12700">
            <a:solidFill>
              <a:srgbClr val="17375E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62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9371" y="226876"/>
            <a:ext cx="1807370" cy="561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6271" r="3763" b="9528"/>
          <a:stretch>
            <a:fillRect/>
          </a:stretch>
        </p:blipFill>
        <p:spPr>
          <a:xfrm>
            <a:off x="-22176" y="-331776"/>
            <a:ext cx="9253640" cy="547527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1"/>
          <p:cNvSpPr txBox="1"/>
          <p:nvPr/>
        </p:nvSpPr>
        <p:spPr>
          <a:xfrm>
            <a:off x="0" y="4257897"/>
            <a:ext cx="9144000" cy="685801"/>
          </a:xfrm>
          <a:prstGeom prst="rect">
            <a:avLst/>
          </a:prstGeom>
          <a:solidFill>
            <a:srgbClr val="C6D9F1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defTabSz="713231">
              <a:lnSpc>
                <a:spcPct val="80000"/>
              </a:lnSpc>
              <a:defRPr sz="701">
                <a:solidFill>
                  <a:srgbClr val="808080"/>
                </a:solidFill>
              </a:defRPr>
            </a:pPr>
            <a:r>
              <a:t>		</a:t>
            </a:r>
            <a:br/>
            <a:r>
              <a:t>		                 </a:t>
            </a:r>
            <a:r>
              <a:rPr b="1" sz="1871">
                <a:solidFill>
                  <a:srgbClr val="17375E"/>
                </a:solidFill>
              </a:rPr>
              <a:t>THANK YOU</a:t>
            </a:r>
            <a:br>
              <a:rPr b="1" sz="1871">
                <a:solidFill>
                  <a:srgbClr val="17375E"/>
                </a:solidFill>
              </a:rPr>
            </a:br>
          </a:p>
        </p:txBody>
      </p:sp>
      <p:sp>
        <p:nvSpPr>
          <p:cNvPr id="166" name="Straight Connector 22"/>
          <p:cNvSpPr/>
          <p:nvPr/>
        </p:nvSpPr>
        <p:spPr>
          <a:xfrm>
            <a:off x="2318425" y="4365711"/>
            <a:ext cx="1" cy="457201"/>
          </a:xfrm>
          <a:prstGeom prst="line">
            <a:avLst/>
          </a:prstGeom>
          <a:ln w="12700">
            <a:solidFill>
              <a:srgbClr val="17375E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6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371" y="4313325"/>
            <a:ext cx="1807370" cy="561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92163"/>
            <a:ext cx="9169400" cy="688022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ctangle 17"/>
          <p:cNvSpPr/>
          <p:nvPr/>
        </p:nvSpPr>
        <p:spPr>
          <a:xfrm>
            <a:off x="9018588" y="0"/>
            <a:ext cx="150813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1" name="Shape 66"/>
          <p:cNvSpPr txBox="1"/>
          <p:nvPr/>
        </p:nvSpPr>
        <p:spPr>
          <a:xfrm>
            <a:off x="4090987" y="3857481"/>
            <a:ext cx="4940301" cy="108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>
              <a:defRPr sz="260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AUSTIN CODE</a:t>
            </a:r>
            <a:br/>
            <a:r>
              <a:rPr b="1" sz="1400">
                <a:latin typeface="Titillium Web"/>
                <a:ea typeface="Titillium Web"/>
                <a:cs typeface="Titillium Web"/>
                <a:sym typeface="Titillium Web"/>
              </a:rPr>
              <a:t>PRESENTATION | PRESENTED BY JOSE ROIG </a:t>
            </a:r>
            <a:br>
              <a:rPr b="1" sz="1400"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b="1" sz="1400">
                <a:latin typeface="Titillium Web"/>
                <a:ea typeface="Titillium Web"/>
                <a:cs typeface="Titillium Web"/>
                <a:sym typeface="Titillium Web"/>
              </a:rPr>
              <a:t>May 22, 2019</a:t>
            </a:r>
          </a:p>
        </p:txBody>
      </p:sp>
      <p:sp>
        <p:nvSpPr>
          <p:cNvPr id="172" name="Rectangle 19"/>
          <p:cNvSpPr/>
          <p:nvPr/>
        </p:nvSpPr>
        <p:spPr>
          <a:xfrm>
            <a:off x="3994150" y="3933825"/>
            <a:ext cx="50800" cy="862013"/>
          </a:xfrm>
          <a:prstGeom prst="rect">
            <a:avLst/>
          </a:prstGeom>
          <a:solidFill>
            <a:srgbClr val="7F7F7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7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0050" y="4244975"/>
            <a:ext cx="3436938" cy="466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idele template">
  <a:themeElements>
    <a:clrScheme name="Fidele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Fidele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idele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idele template">
  <a:themeElements>
    <a:clrScheme name="Fidele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Fidele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idele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